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3575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gfqis9AfIVMzKHFE69rixHDbDv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1" name="Veronica Bortolat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5-31T15:18:17.740">
    <p:pos x="2831" y="706"/>
    <p:text>Non viene piu' ritenuto necessario in quanto, di fatti, si puo' ancora contare sul proprio pss in corso di validita'.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k"/>
      </p:ext>
    </p:extLst>
  </p:cm>
  <p:cm authorId="0" idx="2" dt="2024-05-31T15:16:07.144">
    <p:pos x="2831" y="806"/>
    <p:text>COSA NON BISOGNA FARE: allegare ulteriori prove al pre-settled esistente.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c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5-31T15:24:15.348">
    <p:pos x="292" y="596"/>
    <p:text>Buchi temporali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o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5-31T15:30:02.870">
    <p:pos x="4997" y="1379"/>
    <p:text>Questo e' il requsito minimo, poi HO, se dovesse ritenerlo opportuno, chiedera' ulteriori prove. NON IGNORATE LE RICHIESTE DI PROVE!!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w"/>
      </p:ext>
    </p:extLst>
  </p:cm>
  <p:cm authorId="0" idx="5" dt="2024-05-31T15:30:36.330">
    <p:pos x="366" y="1213"/>
    <p:text>In cui si viene spicificato il periodo dell'impiego o di studio.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0"/>
      </p:ext>
    </p:extLst>
  </p:cm>
  <p:cm authorId="0" idx="6" dt="2024-05-31T15:31:54.198">
    <p:pos x="366" y="1313"/>
    <p:text>HO non l'accetta piu' come prova - una lettera della compagnia aerea in sostituzione (se non avete altro).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0YkQ"/>
      </p:ext>
    </p:extLst>
  </p:cm>
  <p:cm authorId="0" idx="7" dt="2024-05-31T15:25:22.893">
    <p:pos x="292" y="404"/>
    <p:text>il requisito minimo e' dare prova di ALMENO (non soltanto) 6 mesi/periodo di 12 mesi.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zurs"/>
      </p:ext>
    </p:extLst>
  </p:cm>
  <p:cm authorId="0" idx="8" dt="2024-05-31T15:31:13.255">
    <p:pos x="366" y="1413"/>
    <p:text>Valido anche per chi studia in universita'.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0YkM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4-05-31T15:33:47.736">
    <p:pos x="83" y="3944"/>
    <p:text>Vanno caricati sia i documenti originali che quelli tradotti.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0YkY"/>
      </p:ext>
    </p:extLst>
  </p:cm>
  <p:cm authorId="0" idx="10" dt="2024-05-31T15:32:56.060">
    <p:pos x="83" y="504"/>
    <p:text>Introduzione: di che stiamo parlando di prove per le assenze.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Fo0YkU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1" dt="2024-05-31T08:26:37.174">
    <p:pos x="1815" y="531"/>
    <p:text>@caterinaamato@yahoo.it Precisiamo di, in caso di rifiuto, contattare un legale esperto e qualificato.
_Assigned to caterinaamato_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PEr6lu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>
            <p:ph idx="2" type="sldImg"/>
          </p:nvPr>
        </p:nvSpPr>
        <p:spPr>
          <a:xfrm>
            <a:off x="1106488" y="812800"/>
            <a:ext cx="533241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n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n"/>
          <p:cNvSpPr txBox="1"/>
          <p:nvPr>
            <p:ph idx="3" type="hdr"/>
          </p:nvPr>
        </p:nvSpPr>
        <p:spPr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n"/>
          <p:cNvSpPr txBox="1"/>
          <p:nvPr>
            <p:ph idx="10" type="dt"/>
          </p:nvPr>
        </p:nvSpPr>
        <p:spPr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n"/>
          <p:cNvSpPr txBox="1"/>
          <p:nvPr>
            <p:ph idx="11" type="ftr"/>
          </p:nvPr>
        </p:nvSpPr>
        <p:spPr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n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5:notes"/>
          <p:cNvSpPr/>
          <p:nvPr>
            <p:ph idx="2" type="sldImg"/>
          </p:nvPr>
        </p:nvSpPr>
        <p:spPr>
          <a:xfrm>
            <a:off x="1106488" y="812800"/>
            <a:ext cx="533241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8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8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fabcb01b9_0_11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g2dfabcb01b9_0_11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2dfabcb01b9_0_11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32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32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fabcb01b9_0_34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g2dfabcb01b9_0_34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2dfabcb01b9_0_34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dfabcb01b9_0_43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g2dfabcb01b9_0_43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dfabcb01b9_0_43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fabcb01b9_0_89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g2dfabcb01b9_0_89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dfabcb01b9_0_89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21611b45c_0_37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2d21611b45c_0_37:notes"/>
          <p:cNvSpPr/>
          <p:nvPr>
            <p:ph idx="2" type="sldImg"/>
          </p:nvPr>
        </p:nvSpPr>
        <p:spPr>
          <a:xfrm>
            <a:off x="221791" y="812800"/>
            <a:ext cx="71019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d21611b45c_0_47:notes"/>
          <p:cNvSpPr/>
          <p:nvPr>
            <p:ph idx="2" type="sldImg"/>
          </p:nvPr>
        </p:nvSpPr>
        <p:spPr>
          <a:xfrm>
            <a:off x="220204" y="812800"/>
            <a:ext cx="71049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g2d21611b45c_0_47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2d21611b45c_0_47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dfabcb01b9_0_0:notes"/>
          <p:cNvSpPr/>
          <p:nvPr>
            <p:ph idx="2" type="sldImg"/>
          </p:nvPr>
        </p:nvSpPr>
        <p:spPr>
          <a:xfrm>
            <a:off x="220204" y="812800"/>
            <a:ext cx="71049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g2dfabcb01b9_0_0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dfabcb01b9_0_0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29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29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7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7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e122be671e_0_14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7" name="Google Shape;457;g2e122be671e_0_14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2e122be671e_0_14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122be671e_0_2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g2e122be671e_0_2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2e122be671e_0_2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e140409232_0_16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g2e140409232_0_16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2e140409232_0_16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35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p35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ffa2bc4b5_0_50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g2dffa2bc4b5_0_50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dffa2bc4b5_0_50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220663" y="812800"/>
            <a:ext cx="7104062" cy="3995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fa2bc4b5_0_14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2dffa2bc4b5_0_14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dffa2bc4b5_0_14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12a1e8b36_0_0:notes"/>
          <p:cNvSpPr/>
          <p:nvPr>
            <p:ph idx="2" type="sldImg"/>
          </p:nvPr>
        </p:nvSpPr>
        <p:spPr>
          <a:xfrm>
            <a:off x="220663" y="812800"/>
            <a:ext cx="7104000" cy="39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g2e12a1e8b36_0_0:notes"/>
          <p:cNvSpPr txBox="1"/>
          <p:nvPr>
            <p:ph idx="1" type="body"/>
          </p:nvPr>
        </p:nvSpPr>
        <p:spPr>
          <a:xfrm>
            <a:off x="755650" y="5078413"/>
            <a:ext cx="60357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e12a1e8b36_0_0:notes"/>
          <p:cNvSpPr txBox="1"/>
          <p:nvPr>
            <p:ph idx="12" type="sldNum"/>
          </p:nvPr>
        </p:nvSpPr>
        <p:spPr>
          <a:xfrm>
            <a:off x="4278313" y="10156825"/>
            <a:ext cx="3268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838200" y="365125"/>
            <a:ext cx="10502900" cy="131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8200" y="1825625"/>
            <a:ext cx="1050290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/>
          <p:nvPr>
            <p:ph type="title"/>
          </p:nvPr>
        </p:nvSpPr>
        <p:spPr>
          <a:xfrm>
            <a:off x="838200" y="365125"/>
            <a:ext cx="10502900" cy="131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 rot="5400000">
            <a:off x="3920331" y="-1256506"/>
            <a:ext cx="4338638" cy="10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28669" y="1951832"/>
            <a:ext cx="5799138" cy="26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801019" y="-597694"/>
            <a:ext cx="5799138" cy="772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1524000" y="1122363"/>
            <a:ext cx="9131300" cy="2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0" type="dt"/>
          </p:nvPr>
        </p:nvSpPr>
        <p:spPr>
          <a:xfrm>
            <a:off x="838200" y="6356352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8610600" y="6356352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963613" y="4406900"/>
            <a:ext cx="103647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963613" y="2906713"/>
            <a:ext cx="1036478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8200" y="365125"/>
            <a:ext cx="10502900" cy="131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8200" y="1825625"/>
            <a:ext cx="517525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6165850" y="1825625"/>
            <a:ext cx="517525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609600" y="1535113"/>
            <a:ext cx="53879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09600" y="2174875"/>
            <a:ext cx="53879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3" type="body"/>
          </p:nvPr>
        </p:nvSpPr>
        <p:spPr>
          <a:xfrm>
            <a:off x="6194425" y="1535113"/>
            <a:ext cx="538956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4" type="body"/>
          </p:nvPr>
        </p:nvSpPr>
        <p:spPr>
          <a:xfrm>
            <a:off x="6194425" y="2174875"/>
            <a:ext cx="538956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838200" y="365125"/>
            <a:ext cx="10502900" cy="131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4767263" y="273050"/>
            <a:ext cx="6816725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60" name="Google Shape;60;p21"/>
          <p:cNvSpPr txBox="1"/>
          <p:nvPr>
            <p:ph idx="2" type="body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2390775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/>
          <p:nvPr>
            <p:ph idx="2" type="pic"/>
          </p:nvPr>
        </p:nvSpPr>
        <p:spPr>
          <a:xfrm>
            <a:off x="2390775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2390775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2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838200" y="365125"/>
            <a:ext cx="10502900" cy="1312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838200" y="1825625"/>
            <a:ext cx="1050290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2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2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2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2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2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8382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610600" y="6356350"/>
            <a:ext cx="2730500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7.png"/><Relationship Id="rId5" Type="http://schemas.openxmlformats.org/officeDocument/2006/relationships/image" Target="../media/image46.jp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28.png"/><Relationship Id="rId7" Type="http://schemas.openxmlformats.org/officeDocument/2006/relationships/image" Target="../media/image20.png"/><Relationship Id="rId8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4.xml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5.xml"/><Relationship Id="rId4" Type="http://schemas.openxmlformats.org/officeDocument/2006/relationships/image" Target="../media/image48.jp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49.png"/><Relationship Id="rId5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5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hyperlink" Target="mailto:advice@settled.org.uk" TargetMode="External"/><Relationship Id="rId11" Type="http://schemas.openxmlformats.org/officeDocument/2006/relationships/image" Target="../media/image40.jpg"/><Relationship Id="rId10" Type="http://schemas.openxmlformats.org/officeDocument/2006/relationships/image" Target="../media/image41.png"/><Relationship Id="rId9" Type="http://schemas.openxmlformats.org/officeDocument/2006/relationships/image" Target="../media/image37.png"/><Relationship Id="rId5" Type="http://schemas.openxmlformats.org/officeDocument/2006/relationships/hyperlink" Target="mailto:applyeusswales@settled.org.uk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77C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/>
          <p:nvPr/>
        </p:nvSpPr>
        <p:spPr>
          <a:xfrm>
            <a:off x="4302866" y="5225782"/>
            <a:ext cx="1070042" cy="1128409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5"/>
          <p:cNvSpPr txBox="1"/>
          <p:nvPr/>
        </p:nvSpPr>
        <p:spPr>
          <a:xfrm>
            <a:off x="38" y="420750"/>
            <a:ext cx="12193500" cy="24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 PRE-SETTLED A SETTLED STATUS…</a:t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COME SI FA?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Martedì 4 giugno 2024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, sign, outdoor&#10;&#10;Description automatically generated" id="85" name="Google Shape;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5525" y="5714052"/>
            <a:ext cx="878046" cy="1124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86" name="Google Shape;86;p25"/>
          <p:cNvPicPr preferRelativeResize="0"/>
          <p:nvPr/>
        </p:nvPicPr>
        <p:blipFill rotWithShape="1">
          <a:blip r:embed="rId4">
            <a:alphaModFix/>
          </a:blip>
          <a:srcRect b="19171" l="20625" r="54375" t="11672"/>
          <a:stretch/>
        </p:blipFill>
        <p:spPr>
          <a:xfrm>
            <a:off x="5163433" y="3344438"/>
            <a:ext cx="1866719" cy="15148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5"/>
          <p:cNvSpPr/>
          <p:nvPr/>
        </p:nvSpPr>
        <p:spPr>
          <a:xfrm>
            <a:off x="7068774" y="5206327"/>
            <a:ext cx="1070042" cy="1128409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5"/>
          <p:cNvSpPr/>
          <p:nvPr/>
        </p:nvSpPr>
        <p:spPr>
          <a:xfrm>
            <a:off x="5652922" y="5206328"/>
            <a:ext cx="1070042" cy="1128409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icons on a black background&#10;&#10;Description automatically generated" id="89" name="Google Shape;89;p25"/>
          <p:cNvPicPr preferRelativeResize="0"/>
          <p:nvPr/>
        </p:nvPicPr>
        <p:blipFill rotWithShape="1">
          <a:blip r:embed="rId5">
            <a:alphaModFix/>
          </a:blip>
          <a:srcRect b="16689" l="0" r="0" t="25221"/>
          <a:stretch/>
        </p:blipFill>
        <p:spPr>
          <a:xfrm>
            <a:off x="3865915" y="5005629"/>
            <a:ext cx="4461775" cy="183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286" name="Google Shape;286;p28"/>
          <p:cNvPicPr preferRelativeResize="0"/>
          <p:nvPr/>
        </p:nvPicPr>
        <p:blipFill rotWithShape="1">
          <a:blip r:embed="rId4">
            <a:alphaModFix/>
          </a:blip>
          <a:srcRect b="19171" l="20625" r="54375" t="11672"/>
          <a:stretch/>
        </p:blipFill>
        <p:spPr>
          <a:xfrm>
            <a:off x="11139160" y="6025074"/>
            <a:ext cx="1053635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-12" y="86417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Come faccio a presentare la </a:t>
            </a: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richiesta di settled status?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4494950" y="1121125"/>
            <a:ext cx="7596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Bisogna avviare una </a:t>
            </a:r>
            <a:r>
              <a:rPr b="1" lang="en-GB" sz="1900">
                <a:solidFill>
                  <a:srgbClr val="0070C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nuova domanda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!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 hai un documento di 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identità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biometrico (passaporto, carta 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d'identità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elettronica), inizia utilizzando l'app </a:t>
            </a:r>
            <a:r>
              <a:rPr b="1" lang="en-GB" sz="1900">
                <a:solidFill>
                  <a:srgbClr val="0070C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EU Exit: ID Document Check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 completa il modulo sul del Governo.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 hai un documento d'identità cartaceo non biometrico (carta di identità cartacea), fai domanda </a:t>
            </a:r>
            <a:r>
              <a:rPr b="1"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via posta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dopo aver inserito i dettagli del documento online.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 non hai alcun documento di 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identità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valido (e non hai modo di ottenerne uno in tempi ragionevoli), fai domanda tramite </a:t>
            </a:r>
            <a:r>
              <a:rPr b="1" lang="en-GB" sz="1900">
                <a:solidFill>
                  <a:srgbClr val="0070C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modulo cartaceo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(da richiedere telefonicamente a Home Office)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Non viene più emesso il COA (Certificate of 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Application</a:t>
            </a: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Durante la domanda il sistema potrebbe richiedere il caricamento di prove di presenza fisica nel Regno Unito. 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GB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tempi di attesa per l’esito variano da poche ore a molti mesi.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" id="290" name="Google Shape;290;p28"/>
          <p:cNvPicPr preferRelativeResize="0"/>
          <p:nvPr/>
        </p:nvPicPr>
        <p:blipFill rotWithShape="1">
          <a:blip r:embed="rId5">
            <a:alphaModFix/>
          </a:blip>
          <a:srcRect b="33623" l="0" r="0" t="23043"/>
          <a:stretch/>
        </p:blipFill>
        <p:spPr>
          <a:xfrm>
            <a:off x="347499" y="902027"/>
            <a:ext cx="3486063" cy="32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6">
            <a:alphaModFix/>
          </a:blip>
          <a:srcRect b="24123" l="15148" r="40006" t="34502"/>
          <a:stretch/>
        </p:blipFill>
        <p:spPr>
          <a:xfrm>
            <a:off x="97161" y="4364184"/>
            <a:ext cx="4261776" cy="2211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8"/>
          <p:cNvCxnSpPr/>
          <p:nvPr/>
        </p:nvCxnSpPr>
        <p:spPr>
          <a:xfrm>
            <a:off x="4358937" y="970729"/>
            <a:ext cx="0" cy="5471458"/>
          </a:xfrm>
          <a:prstGeom prst="straightConnector1">
            <a:avLst/>
          </a:prstGeom>
          <a:noFill/>
          <a:ln cap="flat" cmpd="sng" w="9525">
            <a:solidFill>
              <a:srgbClr val="E4A6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28"/>
          <p:cNvSpPr/>
          <p:nvPr/>
        </p:nvSpPr>
        <p:spPr>
          <a:xfrm>
            <a:off x="317926" y="5387571"/>
            <a:ext cx="363524" cy="36177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1560700" y="4026825"/>
            <a:ext cx="1471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0000"/>
                </a:solidFill>
              </a:rPr>
              <a:t>oppure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8"/>
          <p:cNvCxnSpPr>
            <a:endCxn id="293" idx="3"/>
          </p:cNvCxnSpPr>
          <p:nvPr/>
        </p:nvCxnSpPr>
        <p:spPr>
          <a:xfrm flipH="1" rot="10800000">
            <a:off x="226263" y="5696368"/>
            <a:ext cx="144900" cy="42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6" name="Google Shape;296;p28"/>
          <p:cNvSpPr txBox="1"/>
          <p:nvPr/>
        </p:nvSpPr>
        <p:spPr>
          <a:xfrm>
            <a:off x="8274450" y="640140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la procedura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302" name="Google Shape;302;g2dfabcb01b9_0_11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11139160" y="6025074"/>
            <a:ext cx="1053635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dfabcb01b9_0_11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dfabcb01b9_0_11"/>
          <p:cNvSpPr txBox="1"/>
          <p:nvPr/>
        </p:nvSpPr>
        <p:spPr>
          <a:xfrm>
            <a:off x="-240803" y="82108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Di cosa ho bisogno per fare domanda di settled status? 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2dfabcb01b9_0_11"/>
          <p:cNvSpPr txBox="1"/>
          <p:nvPr/>
        </p:nvSpPr>
        <p:spPr>
          <a:xfrm>
            <a:off x="2770900" y="971900"/>
            <a:ext cx="9061200" cy="5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Documento di identità</a:t>
            </a:r>
            <a:endParaRPr sz="20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Una buona connessione internet </a:t>
            </a:r>
            <a:endParaRPr sz="2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app </a:t>
            </a: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EU Exit: ID Document Check</a:t>
            </a:r>
            <a:r>
              <a:rPr i="0" lang="en-GB" sz="2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sul proprio smartphone o su quello di un amico (se si fa domanda con un documento biometrico)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Email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 numero di telefono</a:t>
            </a:r>
            <a:endParaRPr b="1" i="0" sz="20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National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nsurance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umber</a:t>
            </a:r>
            <a:r>
              <a:rPr b="1" i="0" lang="en-GB" sz="2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GB" sz="2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(o</a:t>
            </a: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pzionale ma consigliato)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UA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 (Unique Application Number)</a:t>
            </a:r>
            <a:r>
              <a:rPr i="0" lang="en-GB" sz="2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del proprio pre-settled status (numero di 16 cifre sulla lettera di conferimento dello status, o recuperabile dal portale governativo)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1" i="0" lang="en-GB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Pro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ve di residenza </a:t>
            </a: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(se richieste)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Documenti per giustificare le assenze</a:t>
            </a: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(se necessari)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Potrebbero servire dei documenti o informazioni aggiuntivi se, per esempio, la richiesta viene presentata da un cittadino non-UE o da un bambino.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symbol, logo, graphics, flag&#10;&#10;Description automatically generated" id="306" name="Google Shape;306;g2dfabcb01b9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5749" y="1922501"/>
            <a:ext cx="2936651" cy="2797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g2dfabcb01b9_0_11"/>
          <p:cNvGrpSpPr/>
          <p:nvPr/>
        </p:nvGrpSpPr>
        <p:grpSpPr>
          <a:xfrm>
            <a:off x="-16735" y="6153500"/>
            <a:ext cx="6425838" cy="736500"/>
            <a:chOff x="-3035540" y="6275150"/>
            <a:chExt cx="7299600" cy="736500"/>
          </a:xfrm>
        </p:grpSpPr>
        <p:sp>
          <p:nvSpPr>
            <p:cNvPr id="308" name="Google Shape;308;g2dfabcb01b9_0_11"/>
            <p:cNvSpPr/>
            <p:nvPr/>
          </p:nvSpPr>
          <p:spPr>
            <a:xfrm>
              <a:off x="-3035540" y="6275150"/>
              <a:ext cx="7299600" cy="736500"/>
            </a:xfrm>
            <a:prstGeom prst="rect">
              <a:avLst/>
            </a:prstGeom>
            <a:solidFill>
              <a:srgbClr val="1377C1">
                <a:alpha val="239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2dfabcb01b9_0_11"/>
            <p:cNvSpPr txBox="1"/>
            <p:nvPr/>
          </p:nvSpPr>
          <p:spPr>
            <a:xfrm>
              <a:off x="-3016544" y="6275150"/>
              <a:ext cx="69411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GB" sz="1900">
                  <a:solidFill>
                    <a:srgbClr val="222222"/>
                  </a:solidFill>
                  <a:latin typeface="Roboto"/>
                  <a:ea typeface="Roboto"/>
                  <a:cs typeface="Roboto"/>
                  <a:sym typeface="Roboto"/>
                </a:rPr>
                <a:t>Le dichiarazioni e documenti presentati nella domanda sono resi sotto la propria responsabilità.</a:t>
              </a:r>
              <a:endParaRPr b="1" sz="1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10" name="Google Shape;310;g2dfabcb01b9_0_11"/>
          <p:cNvCxnSpPr/>
          <p:nvPr/>
        </p:nvCxnSpPr>
        <p:spPr>
          <a:xfrm flipH="1">
            <a:off x="2513031" y="970729"/>
            <a:ext cx="9000" cy="5094300"/>
          </a:xfrm>
          <a:prstGeom prst="straightConnector1">
            <a:avLst/>
          </a:prstGeom>
          <a:noFill/>
          <a:ln cap="flat" cmpd="sng" w="9525">
            <a:solidFill>
              <a:srgbClr val="E4A6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g2dfabcb01b9_0_11"/>
          <p:cNvSpPr txBox="1"/>
          <p:nvPr/>
        </p:nvSpPr>
        <p:spPr>
          <a:xfrm>
            <a:off x="8274450" y="629345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Settled status: la procedura</a:t>
            </a:r>
            <a:endParaRPr b="1" sz="17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317" name="Google Shape;317;p32"/>
          <p:cNvPicPr preferRelativeResize="0"/>
          <p:nvPr/>
        </p:nvPicPr>
        <p:blipFill rotWithShape="1">
          <a:blip r:embed="rId4">
            <a:alphaModFix/>
          </a:blip>
          <a:srcRect b="19171" l="20625" r="54375" t="11672"/>
          <a:stretch/>
        </p:blipFill>
        <p:spPr>
          <a:xfrm>
            <a:off x="11139160" y="6025074"/>
            <a:ext cx="1053635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2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-230203" y="107208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National Insurance Number e i controlli automatici 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464975" y="947125"/>
            <a:ext cx="7262100" cy="5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inserisci il tuo National Insurance Number, il sistema farà dei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controlli automatici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verificare se hai risieduto in UK per 5 anni consecutivi.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controlli vengono fatti sui dati contenuti nei database di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HMRC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DWP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sistema controlla solo i dati degli ultimi 7 anni.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i controlli trovano prove sufficienti, non ti verrà chiesta alcuna prova aggiuntiva.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i controlli non trovano prove sufficienti, dovrai allegare prove di residenza.</a:t>
            </a:r>
            <a:b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i controlli trovano prove sufficienti, ma è comunque necessario giustificare un’assenza, occorre inviare la domanda e caricare prove successivamente.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" name="Google Shape;321;p32"/>
          <p:cNvPicPr preferRelativeResize="0"/>
          <p:nvPr/>
        </p:nvPicPr>
        <p:blipFill rotWithShape="1">
          <a:blip r:embed="rId5">
            <a:alphaModFix/>
          </a:blip>
          <a:srcRect b="18238" l="0" r="20413" t="32811"/>
          <a:stretch/>
        </p:blipFill>
        <p:spPr>
          <a:xfrm>
            <a:off x="7625700" y="1690950"/>
            <a:ext cx="4476624" cy="203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2"/>
          <p:cNvSpPr txBox="1"/>
          <p:nvPr/>
        </p:nvSpPr>
        <p:spPr>
          <a:xfrm>
            <a:off x="8274450" y="638672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Settled status: le prove</a:t>
            </a:r>
            <a:endParaRPr b="1" sz="17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fabcb01b9_0_34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dfabcb01b9_0_34"/>
          <p:cNvSpPr txBox="1"/>
          <p:nvPr/>
        </p:nvSpPr>
        <p:spPr>
          <a:xfrm>
            <a:off x="-240903" y="58133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Prove di residenza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g2dfabcb01b9_0_34"/>
          <p:cNvSpPr txBox="1"/>
          <p:nvPr/>
        </p:nvSpPr>
        <p:spPr>
          <a:xfrm>
            <a:off x="464975" y="642325"/>
            <a:ext cx="10976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richieste, occorre fornire prove di residenza che coprano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almeno 6 mesi per ogni periodo di 12 mesi del qualifying period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sul quale si vuole contare per fare la richiesta.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175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 serve allegare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più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documenti che coprono lo stesso periodo di tempo.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g2dfabcb01b9_0_34"/>
          <p:cNvSpPr/>
          <p:nvPr/>
        </p:nvSpPr>
        <p:spPr>
          <a:xfrm>
            <a:off x="7781075" y="2113825"/>
            <a:ext cx="3819000" cy="37464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dfabcb01b9_0_34"/>
          <p:cNvSpPr txBox="1"/>
          <p:nvPr/>
        </p:nvSpPr>
        <p:spPr>
          <a:xfrm>
            <a:off x="7933475" y="2190025"/>
            <a:ext cx="3508200" cy="3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Maria si è trasferita in UK il 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 giugno 2019</a:t>
            </a: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 ha pre-settled status. Non ha 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 fatto assenze</a:t>
            </a: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superiori ai 180 giorni in qualsiasi periodo di 12 mesi. In sede di richiesta di settled status, le è stato richiesto di fornire prove di residenza per il quinquennio. Maria caricherà documenti che coprono 6 mesi da giugno 2019 a giugno 2020, 6 mesi da giugno 2020 a giugno 2021 e così via fino a giugno 2024.</a:t>
            </a: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333" name="Google Shape;333;g2dfabcb01b9_0_34"/>
          <p:cNvPicPr preferRelativeResize="0"/>
          <p:nvPr/>
        </p:nvPicPr>
        <p:blipFill rotWithShape="1">
          <a:blip r:embed="rId4">
            <a:alphaModFix/>
          </a:blip>
          <a:srcRect b="19170" l="20625" r="54375" t="11673"/>
          <a:stretch/>
        </p:blipFill>
        <p:spPr>
          <a:xfrm>
            <a:off x="11139935" y="6002999"/>
            <a:ext cx="1053635" cy="85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dfabcb01b9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75" y="3734075"/>
            <a:ext cx="255150" cy="25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g2dfabcb01b9_0_34"/>
          <p:cNvGrpSpPr/>
          <p:nvPr/>
        </p:nvGrpSpPr>
        <p:grpSpPr>
          <a:xfrm>
            <a:off x="581925" y="1926725"/>
            <a:ext cx="6716100" cy="4315800"/>
            <a:chOff x="5077725" y="2002925"/>
            <a:chExt cx="6716100" cy="4315800"/>
          </a:xfrm>
        </p:grpSpPr>
        <p:grpSp>
          <p:nvGrpSpPr>
            <p:cNvPr id="336" name="Google Shape;336;g2dfabcb01b9_0_34"/>
            <p:cNvGrpSpPr/>
            <p:nvPr/>
          </p:nvGrpSpPr>
          <p:grpSpPr>
            <a:xfrm>
              <a:off x="5077725" y="2002925"/>
              <a:ext cx="6716100" cy="4315800"/>
              <a:chOff x="5152850" y="1783075"/>
              <a:chExt cx="6716100" cy="4315800"/>
            </a:xfrm>
          </p:grpSpPr>
          <p:sp>
            <p:nvSpPr>
              <p:cNvPr id="337" name="Google Shape;337;g2dfabcb01b9_0_34"/>
              <p:cNvSpPr txBox="1"/>
              <p:nvPr/>
            </p:nvSpPr>
            <p:spPr>
              <a:xfrm>
                <a:off x="5152850" y="1783075"/>
                <a:ext cx="6716100" cy="431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-342900" lvl="0" marL="457200" rtl="0" algn="l">
                  <a:lnSpc>
                    <a:spcPct val="107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Council Tax, b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ollette.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Lettera del datore di lavoro che conferma il periodo d’impiego.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Lettera o certificato da un istituto scolastic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  <a:extLst>
                      <a:ext uri="http://customooxmlschemas.google.com/">
                        <go:slidesCustomData xmlns:go="http://customooxmlschemas.google.com/" textRoundtripDataId="8"/>
                      </a:ext>
                    </a:extLst>
                  </a:rPr>
                  <a:t>o.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:go="http://customooxmlschemas.google.com/" textRoundtripDataId="9"/>
                    </a:ext>
                  </a:extLst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Estratti conto con 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movimenti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avvenuti fisicamente in UK.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P45 che mostra la durata dell’impiego, b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uste paga.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60 (ma Home Office potrebbe chiedere prove aggiuntive).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Contratto d’affitto o mortgage statements con prove di pagamento.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  <a:extLst>
                      <a:ext uri="http://customooxmlschemas.google.com/">
                        <go:slidesCustomData xmlns:go="http://customooxmlschemas.google.com/" textRoundtripDataId="10"/>
                      </a:ext>
                    </a:extLst>
                  </a:rPr>
                  <a:t>Lettera del GP o dell’NHS.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Carte di 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  <a:extLst>
                      <a:ext uri="http://customooxmlschemas.google.com/">
                        <go:slidesCustomData xmlns:go="http://customooxmlschemas.google.com/" textRoundtripDataId="11"/>
                      </a:ext>
                    </a:extLst>
                  </a:rPr>
                  <a:t>imbarco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Fotografie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Lettere di 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familiari</a:t>
                </a: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42900" lvl="0" marL="45720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"/>
                  <a:buChar char="❏"/>
                </a:pPr>
                <a:r>
                  <a:rPr lang="en-GB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Cartoline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38" name="Google Shape;338;g2dfabcb01b9_0_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88900" y="1857050"/>
                <a:ext cx="255150" cy="255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g2dfabcb01b9_0_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88900" y="2161850"/>
                <a:ext cx="255150" cy="255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g2dfabcb01b9_0_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88900" y="2752550"/>
                <a:ext cx="255150" cy="255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g2dfabcb01b9_0_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88900" y="3022225"/>
                <a:ext cx="255150" cy="255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g2dfabcb01b9_0_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260300" y="3910188"/>
                <a:ext cx="255150" cy="255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3" name="Google Shape;343;g2dfabcb01b9_0_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75124" y="505835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g2dfabcb01b9_0_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75124" y="53277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g2dfabcb01b9_0_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75124" y="56028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g2dfabcb01b9_0_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41099" y="59109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7" name="Google Shape;347;g2dfabcb01b9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75" y="3478925"/>
            <a:ext cx="255150" cy="2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dfabcb01b9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25" y="2884071"/>
            <a:ext cx="282500" cy="2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dfabcb01b9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25" y="3211546"/>
            <a:ext cx="282500" cy="2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2dfabcb01b9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25" y="2320133"/>
            <a:ext cx="282500" cy="2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2dfabcb01b9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25" y="4628750"/>
            <a:ext cx="255150" cy="2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dfabcb01b9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25" y="2037621"/>
            <a:ext cx="282500" cy="2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dfabcb01b9_0_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6875" y="4076700"/>
            <a:ext cx="1922325" cy="2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dfabcb01b9_0_34"/>
          <p:cNvSpPr txBox="1"/>
          <p:nvPr/>
        </p:nvSpPr>
        <p:spPr>
          <a:xfrm>
            <a:off x="387625" y="6314100"/>
            <a:ext cx="56196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Bisogna fornire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fotografie o scansioni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dei documenti originali!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2dfabcb01b9_0_34"/>
          <p:cNvSpPr txBox="1"/>
          <p:nvPr/>
        </p:nvSpPr>
        <p:spPr>
          <a:xfrm>
            <a:off x="8274450" y="638672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le prove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fabcb01b9_0_43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dfabcb01b9_0_43"/>
          <p:cNvSpPr txBox="1"/>
          <p:nvPr/>
        </p:nvSpPr>
        <p:spPr>
          <a:xfrm>
            <a:off x="-240903" y="58133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Documenti per giustificare le assenze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g2dfabcb01b9_0_43"/>
          <p:cNvSpPr txBox="1"/>
          <p:nvPr/>
        </p:nvSpPr>
        <p:spPr>
          <a:xfrm>
            <a:off x="133100" y="800300"/>
            <a:ext cx="11819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È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fondamentale allegare una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cover letter (lettera di presentazione)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nel quale si spiegano i motivi delle assenze e si contestualizzano le prove fornite.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documenti da fornire sono diversi, a seconda della motivazione dell’assenza. Per esempio…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g2dfabcb01b9_0_43"/>
          <p:cNvSpPr txBox="1"/>
          <p:nvPr/>
        </p:nvSpPr>
        <p:spPr>
          <a:xfrm>
            <a:off x="285150" y="2105750"/>
            <a:ext cx="3000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Certificati medici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 medico che confermi la vulnerabilità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Prove di voli cancellati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covid postivo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Prova del licenziamento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dell'università o datore di lavoro</a:t>
            </a:r>
            <a:endParaRPr/>
          </a:p>
        </p:txBody>
      </p:sp>
      <p:sp>
        <p:nvSpPr>
          <p:cNvPr id="365" name="Google Shape;365;g2dfabcb01b9_0_43"/>
          <p:cNvSpPr txBox="1"/>
          <p:nvPr/>
        </p:nvSpPr>
        <p:spPr>
          <a:xfrm>
            <a:off x="6243950" y="2303675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Certificato di nascita del bambino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Referti medici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 medico di famiglia</a:t>
            </a:r>
            <a:endParaRPr/>
          </a:p>
        </p:txBody>
      </p:sp>
      <p:sp>
        <p:nvSpPr>
          <p:cNvPr id="366" name="Google Shape;366;g2dfabcb01b9_0_43"/>
          <p:cNvSpPr txBox="1"/>
          <p:nvPr/>
        </p:nvSpPr>
        <p:spPr>
          <a:xfrm>
            <a:off x="9432000" y="2626575"/>
            <a:ext cx="1994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Maternità/nascita di un figlio</a:t>
            </a:r>
            <a:endParaRPr/>
          </a:p>
        </p:txBody>
      </p:sp>
      <p:sp>
        <p:nvSpPr>
          <p:cNvPr id="367" name="Google Shape;367;g2dfabcb01b9_0_43"/>
          <p:cNvSpPr txBox="1"/>
          <p:nvPr/>
        </p:nvSpPr>
        <p:spPr>
          <a:xfrm>
            <a:off x="3507925" y="28818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Covid-19</a:t>
            </a:r>
            <a:endParaRPr/>
          </a:p>
        </p:txBody>
      </p:sp>
      <p:sp>
        <p:nvSpPr>
          <p:cNvPr id="368" name="Google Shape;368;g2dfabcb01b9_0_43"/>
          <p:cNvSpPr txBox="1"/>
          <p:nvPr/>
        </p:nvSpPr>
        <p:spPr>
          <a:xfrm>
            <a:off x="9432000" y="43258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Motivi di salute (anche di un familiare)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2dfabcb01b9_0_43"/>
          <p:cNvSpPr txBox="1"/>
          <p:nvPr/>
        </p:nvSpPr>
        <p:spPr>
          <a:xfrm>
            <a:off x="6243950" y="4152463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Certificati medici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 medico di famiglia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Prova della relazione con il familiare</a:t>
            </a:r>
            <a:endParaRPr/>
          </a:p>
        </p:txBody>
      </p:sp>
      <p:sp>
        <p:nvSpPr>
          <p:cNvPr id="370" name="Google Shape;370;g2dfabcb01b9_0_43"/>
          <p:cNvSpPr txBox="1"/>
          <p:nvPr/>
        </p:nvSpPr>
        <p:spPr>
          <a:xfrm>
            <a:off x="3398575" y="56614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Trasferta lavorativa</a:t>
            </a:r>
            <a:endParaRPr/>
          </a:p>
        </p:txBody>
      </p:sp>
      <p:sp>
        <p:nvSpPr>
          <p:cNvPr id="371" name="Google Shape;371;g2dfabcb01b9_0_43"/>
          <p:cNvSpPr txBox="1"/>
          <p:nvPr/>
        </p:nvSpPr>
        <p:spPr>
          <a:xfrm>
            <a:off x="285150" y="5430300"/>
            <a:ext cx="2664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 datore di lavoro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Contratto di lavoro </a:t>
            </a:r>
            <a:endParaRPr/>
          </a:p>
        </p:txBody>
      </p:sp>
      <p:sp>
        <p:nvSpPr>
          <p:cNvPr id="372" name="Google Shape;372;g2dfabcb01b9_0_43"/>
          <p:cNvSpPr txBox="1"/>
          <p:nvPr/>
        </p:nvSpPr>
        <p:spPr>
          <a:xfrm>
            <a:off x="289450" y="44988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Lettera dell’università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❏"/>
            </a:pPr>
            <a:r>
              <a:rPr lang="en-GB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Certificati scolastici</a:t>
            </a:r>
            <a:endParaRPr/>
          </a:p>
        </p:txBody>
      </p:sp>
      <p:sp>
        <p:nvSpPr>
          <p:cNvPr id="373" name="Google Shape;373;g2dfabcb01b9_0_43"/>
          <p:cNvSpPr txBox="1"/>
          <p:nvPr/>
        </p:nvSpPr>
        <p:spPr>
          <a:xfrm>
            <a:off x="3398575" y="44649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Tirocinio/periodo di studio all’estero</a:t>
            </a:r>
            <a:endParaRPr/>
          </a:p>
        </p:txBody>
      </p:sp>
      <p:cxnSp>
        <p:nvCxnSpPr>
          <p:cNvPr id="374" name="Google Shape;374;g2dfabcb01b9_0_43"/>
          <p:cNvCxnSpPr/>
          <p:nvPr/>
        </p:nvCxnSpPr>
        <p:spPr>
          <a:xfrm>
            <a:off x="2949775" y="2154200"/>
            <a:ext cx="1425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g2dfabcb01b9_0_43"/>
          <p:cNvCxnSpPr/>
          <p:nvPr/>
        </p:nvCxnSpPr>
        <p:spPr>
          <a:xfrm>
            <a:off x="2964025" y="4023525"/>
            <a:ext cx="1284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g2dfabcb01b9_0_43"/>
          <p:cNvCxnSpPr/>
          <p:nvPr/>
        </p:nvCxnSpPr>
        <p:spPr>
          <a:xfrm>
            <a:off x="3092350" y="2154200"/>
            <a:ext cx="0" cy="18864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g2dfabcb01b9_0_43"/>
          <p:cNvCxnSpPr/>
          <p:nvPr/>
        </p:nvCxnSpPr>
        <p:spPr>
          <a:xfrm>
            <a:off x="3106625" y="4516075"/>
            <a:ext cx="0" cy="5268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g2dfabcb01b9_0_43"/>
          <p:cNvCxnSpPr/>
          <p:nvPr/>
        </p:nvCxnSpPr>
        <p:spPr>
          <a:xfrm>
            <a:off x="2964025" y="4516075"/>
            <a:ext cx="1284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g2dfabcb01b9_0_43"/>
          <p:cNvCxnSpPr/>
          <p:nvPr/>
        </p:nvCxnSpPr>
        <p:spPr>
          <a:xfrm>
            <a:off x="2978225" y="5040125"/>
            <a:ext cx="1284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g2dfabcb01b9_0_43"/>
          <p:cNvCxnSpPr/>
          <p:nvPr/>
        </p:nvCxnSpPr>
        <p:spPr>
          <a:xfrm>
            <a:off x="3092350" y="5475000"/>
            <a:ext cx="0" cy="8040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g2dfabcb01b9_0_43"/>
          <p:cNvCxnSpPr/>
          <p:nvPr/>
        </p:nvCxnSpPr>
        <p:spPr>
          <a:xfrm>
            <a:off x="2978225" y="5475000"/>
            <a:ext cx="1284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g2dfabcb01b9_0_43"/>
          <p:cNvCxnSpPr/>
          <p:nvPr/>
        </p:nvCxnSpPr>
        <p:spPr>
          <a:xfrm>
            <a:off x="2978225" y="6279000"/>
            <a:ext cx="1284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g2dfabcb01b9_0_43"/>
          <p:cNvCxnSpPr/>
          <p:nvPr/>
        </p:nvCxnSpPr>
        <p:spPr>
          <a:xfrm>
            <a:off x="9188350" y="2230400"/>
            <a:ext cx="0" cy="13920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g2dfabcb01b9_0_43"/>
          <p:cNvCxnSpPr/>
          <p:nvPr/>
        </p:nvCxnSpPr>
        <p:spPr>
          <a:xfrm>
            <a:off x="9045775" y="2230400"/>
            <a:ext cx="1425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g2dfabcb01b9_0_43"/>
          <p:cNvCxnSpPr/>
          <p:nvPr/>
        </p:nvCxnSpPr>
        <p:spPr>
          <a:xfrm>
            <a:off x="9045775" y="3602000"/>
            <a:ext cx="1425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g2dfabcb01b9_0_43"/>
          <p:cNvCxnSpPr/>
          <p:nvPr/>
        </p:nvCxnSpPr>
        <p:spPr>
          <a:xfrm>
            <a:off x="9188350" y="4083475"/>
            <a:ext cx="0" cy="13920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g2dfabcb01b9_0_43"/>
          <p:cNvCxnSpPr/>
          <p:nvPr/>
        </p:nvCxnSpPr>
        <p:spPr>
          <a:xfrm>
            <a:off x="9045775" y="4083475"/>
            <a:ext cx="1425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g2dfabcb01b9_0_43"/>
          <p:cNvCxnSpPr/>
          <p:nvPr/>
        </p:nvCxnSpPr>
        <p:spPr>
          <a:xfrm>
            <a:off x="9045775" y="5475000"/>
            <a:ext cx="142500" cy="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Google Shape;389;g2dfabcb01b9_0_43"/>
          <p:cNvSpPr txBox="1"/>
          <p:nvPr/>
        </p:nvSpPr>
        <p:spPr>
          <a:xfrm>
            <a:off x="133100" y="6262325"/>
            <a:ext cx="109128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3429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documenti che non sono in inglese vanno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tradotti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 un traduttore cert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ificato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g2dfabcb01b9_0_43"/>
          <p:cNvSpPr txBox="1"/>
          <p:nvPr/>
        </p:nvSpPr>
        <p:spPr>
          <a:xfrm>
            <a:off x="9328875" y="649092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le prove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391" name="Google Shape;391;g2dfabcb01b9_0_43"/>
          <p:cNvPicPr preferRelativeResize="0"/>
          <p:nvPr/>
        </p:nvPicPr>
        <p:blipFill rotWithShape="1">
          <a:blip r:embed="rId4">
            <a:alphaModFix/>
          </a:blip>
          <a:srcRect b="19170" l="20625" r="54375" t="11673"/>
          <a:stretch/>
        </p:blipFill>
        <p:spPr>
          <a:xfrm>
            <a:off x="11139150" y="-25149"/>
            <a:ext cx="1053649" cy="8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fabcb01b9_0_89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dfabcb01b9_0_89"/>
          <p:cNvSpPr txBox="1"/>
          <p:nvPr/>
        </p:nvSpPr>
        <p:spPr>
          <a:xfrm>
            <a:off x="-240903" y="92808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Chiariamo alcuni dubbi…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iagram&#10;&#10;Description automatically generated with medium confidence" id="399" name="Google Shape;399;g2dfabcb01b9_0_89"/>
          <p:cNvPicPr preferRelativeResize="0"/>
          <p:nvPr/>
        </p:nvPicPr>
        <p:blipFill rotWithShape="1">
          <a:blip r:embed="rId4">
            <a:alphaModFix/>
          </a:blip>
          <a:srcRect b="0" l="7238" r="16080" t="0"/>
          <a:stretch/>
        </p:blipFill>
        <p:spPr>
          <a:xfrm>
            <a:off x="0" y="2188200"/>
            <a:ext cx="2574024" cy="237404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dfabcb01b9_0_89"/>
          <p:cNvSpPr txBox="1"/>
          <p:nvPr/>
        </p:nvSpPr>
        <p:spPr>
          <a:xfrm>
            <a:off x="2881550" y="843300"/>
            <a:ext cx="9160800" cy="6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1377C1"/>
                </a:solidFill>
                <a:latin typeface="Roboto"/>
                <a:ea typeface="Roboto"/>
                <a:cs typeface="Roboto"/>
                <a:sym typeface="Roboto"/>
              </a:rPr>
              <a:t>D: Home Office mi ha chiesto di dare prova del fatto che sono cittadino italiano per tutta la durata del qualifying period di riferimento. Che faccio? </a:t>
            </a:r>
            <a:endParaRPr b="1" sz="1900">
              <a:solidFill>
                <a:srgbClr val="1377C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R: La cosa più facile da fare è caricare una foto di un documento d'identità (anche scaduto) che copra parte del qualifying period. In alternativa, si può richiedere un certificato di cittadinanza al Comune o una lettera al Consolato.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D: Io sono proprietario di una casa a Liverpool, ma durante il mio qualifying period ho fatto delle assenze. Possedere degli immobili incide positivamente? </a:t>
            </a:r>
            <a:endParaRPr b="1"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R: </a:t>
            </a: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L’unica cosa che conta è la presenza fisica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Possedere una casa non sostituisce questo fondamentale aspetto.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D: Io ho lavorato all’estero per una compagnia UK. Questo incide positivamente?</a:t>
            </a:r>
            <a:endParaRPr b="1"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R: Ciò che conta è la presenza fisica. Eventuali assenze che superano il limite vanno comunque dichiarate e giustificate.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D: Posso andare all’estero mentre aspetto la risposta alla domanda? E se me la rifiutano, posso tornare?</a:t>
            </a:r>
            <a:endParaRPr b="1"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R: Sì! Facendo domanda non perdi il pre-settled status, che puoi continuare a utilizzare durante l’attesa e anche se ricevessi un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rifiuto.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401" name="Google Shape;401;g2dfabcb01b9_0_89"/>
          <p:cNvPicPr preferRelativeResize="0"/>
          <p:nvPr/>
        </p:nvPicPr>
        <p:blipFill rotWithShape="1">
          <a:blip r:embed="rId5">
            <a:alphaModFix/>
          </a:blip>
          <a:srcRect b="19170" l="20625" r="54375" t="11673"/>
          <a:stretch/>
        </p:blipFill>
        <p:spPr>
          <a:xfrm>
            <a:off x="11139935" y="-70751"/>
            <a:ext cx="1053635" cy="855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g2dfabcb01b9_0_89"/>
          <p:cNvCxnSpPr/>
          <p:nvPr/>
        </p:nvCxnSpPr>
        <p:spPr>
          <a:xfrm>
            <a:off x="2711350" y="1388700"/>
            <a:ext cx="0" cy="4876200"/>
          </a:xfrm>
          <a:prstGeom prst="straightConnector1">
            <a:avLst/>
          </a:prstGeom>
          <a:noFill/>
          <a:ln cap="flat" cmpd="sng" w="19050">
            <a:solidFill>
              <a:srgbClr val="E4A6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d21611b45c_0_37"/>
          <p:cNvSpPr/>
          <p:nvPr/>
        </p:nvSpPr>
        <p:spPr>
          <a:xfrm>
            <a:off x="-17526" y="-64761"/>
            <a:ext cx="122109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408" name="Google Shape;408;g2d21611b45c_0_37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-17521" y="6020124"/>
            <a:ext cx="1053772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d21611b45c_0_37"/>
          <p:cNvSpPr txBox="1"/>
          <p:nvPr/>
        </p:nvSpPr>
        <p:spPr>
          <a:xfrm>
            <a:off x="540250" y="128275"/>
            <a:ext cx="11792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EUSS per i bambini nati o arrivati in UK prima del 31/12/2020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g2d21611b45c_0_37"/>
          <p:cNvSpPr txBox="1"/>
          <p:nvPr/>
        </p:nvSpPr>
        <p:spPr>
          <a:xfrm>
            <a:off x="3994825" y="879050"/>
            <a:ext cx="8041500" cy="57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Anche se parliamo di bambini, le regole spiegate in queste slides si applicano ai figli di età inferiore ai 21 anni.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•"/>
            </a:pP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bambini che non hanno citta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dinanza britannica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neonati inclusi, hanno bisogno di uno status.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•"/>
            </a:pP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Tutti i bambini nati o arrivat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UK </a:t>
            </a:r>
            <a:r>
              <a:rPr b="1" i="0" lang="en-GB" sz="1900" u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prima del 31/12/2020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potranno ottenere 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un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status basato </a:t>
            </a:r>
            <a:r>
              <a:rPr b="1" i="0" lang="en-GB" sz="1900" u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sui propri diritti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e hanno due possibilità per fare richiesta: basandosi sulla residenza del genitore o basandosi sulla propria residenza.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Se si opta per la prima possibilit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sarà sufficiente avere un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certificato di nascita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UAN del genitore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e, nel caso fossero presenti in UK prima del 31/12/2020, un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documento a proprio nome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che provi la presenza. Il bambino, se tutto va bene, riceverà lo stesso status del genitore.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Se si opta per la seconda possibilit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, servono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prove della residenza continua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del bambino.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•"/>
            </a:pP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procedura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è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identica a </a:t>
            </a:r>
            <a:r>
              <a:rPr lang="en-GB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 richiesta «standard»: 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scansione del passaporto e compilazione 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dell'application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sul 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sito del governo</a:t>
            </a:r>
            <a:r>
              <a:rPr i="0" lang="en-GB" sz="19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Poi si potranno allegare i documenti richiesti.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1" name="Google Shape;411;g2d21611b45c_0_37"/>
          <p:cNvPicPr preferRelativeResize="0"/>
          <p:nvPr/>
        </p:nvPicPr>
        <p:blipFill rotWithShape="1">
          <a:blip r:embed="rId4">
            <a:alphaModFix/>
          </a:blip>
          <a:srcRect b="19051" l="0" r="34357" t="2548"/>
          <a:stretch/>
        </p:blipFill>
        <p:spPr>
          <a:xfrm>
            <a:off x="148000" y="1392325"/>
            <a:ext cx="3846824" cy="28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d21611b45c_0_37"/>
          <p:cNvSpPr txBox="1"/>
          <p:nvPr/>
        </p:nvSpPr>
        <p:spPr>
          <a:xfrm>
            <a:off x="81500" y="4824050"/>
            <a:ext cx="4899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!!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00"/>
          </a:p>
        </p:txBody>
      </p:sp>
      <p:sp>
        <p:nvSpPr>
          <p:cNvPr id="413" name="Google Shape;413;g2d21611b45c_0_37"/>
          <p:cNvSpPr txBox="1"/>
          <p:nvPr/>
        </p:nvSpPr>
        <p:spPr>
          <a:xfrm>
            <a:off x="571413" y="4530650"/>
            <a:ext cx="30000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genitore al quale si collega la richiesta deve essere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cittadino SEE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uno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status che si basa sui propri diritti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/>
          </a:p>
        </p:txBody>
      </p:sp>
      <p:sp>
        <p:nvSpPr>
          <p:cNvPr id="414" name="Google Shape;414;g2d21611b45c_0_37"/>
          <p:cNvSpPr txBox="1"/>
          <p:nvPr/>
        </p:nvSpPr>
        <p:spPr>
          <a:xfrm>
            <a:off x="1036250" y="647760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EUSS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per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i bambini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d21611b45c_0_47"/>
          <p:cNvSpPr txBox="1"/>
          <p:nvPr/>
        </p:nvSpPr>
        <p:spPr>
          <a:xfrm>
            <a:off x="3699575" y="925175"/>
            <a:ext cx="7528200" cy="6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6350" lvl="0" marL="36000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bambini nati in UK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dopo il 1/1/2021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o che non abbiano mai risieduto UK prima del 31/12/2020 - otterranno uno status come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Joining Family Members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(ricongiungimento familiare).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•"/>
            </a:pPr>
            <a:r>
              <a:rPr i="0" lang="en-GB" sz="20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Consiglio: collegare sempre il figlio al genitore con lo status migliore.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•"/>
            </a:pP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i nuovi nati in UK: Home Office richiede che la pratica venga presentata </a:t>
            </a:r>
            <a:r>
              <a:rPr b="1" i="0" lang="en-GB" sz="2000" u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entro 90 giorni</a:t>
            </a: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dalla data di nascita.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Occhio alle domande tardive!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•"/>
            </a:pP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Qualora non fosse possibile ottenere il passaporto in tempo, è opportuno presentare una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domanda</a:t>
            </a:r>
            <a:r>
              <a:rPr b="1" i="0" lang="en-GB" sz="2000" u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cartacea</a:t>
            </a: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Una volta ottenuto lo status sarà poi possibile collegare il passaporto.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•"/>
            </a:pP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genitore che ritenga che il proprio figlio, nato in UK, sia anche cittadino britannico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verifichi tale dubbio con un esperto di immigrazione/cittadinanza.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•"/>
            </a:pPr>
            <a:r>
              <a:rPr i="0" lang="en-GB" sz="2000" u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Verificate i requisiti sempre con esperti qualificati in materia!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None/>
            </a:pPr>
            <a:br>
              <a:rPr lang="en-GB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2000" u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421" name="Google Shape;421;g2d21611b45c_0_47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11139804" y="6025074"/>
            <a:ext cx="1053772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d21611b45c_0_47"/>
          <p:cNvSpPr/>
          <p:nvPr/>
        </p:nvSpPr>
        <p:spPr>
          <a:xfrm>
            <a:off x="-17526" y="-64761"/>
            <a:ext cx="122109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d21611b45c_0_47"/>
          <p:cNvSpPr txBox="1"/>
          <p:nvPr/>
        </p:nvSpPr>
        <p:spPr>
          <a:xfrm>
            <a:off x="410872" y="145450"/>
            <a:ext cx="1167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EUSS per i bambini nati o arrivati in UK dopo il 31/12/2020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g2d21611b45c_0_4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425" name="Google Shape;425;g2d21611b45c_0_47"/>
          <p:cNvPicPr preferRelativeResize="0"/>
          <p:nvPr/>
        </p:nvPicPr>
        <p:blipFill rotWithShape="1">
          <a:blip r:embed="rId4">
            <a:alphaModFix/>
          </a:blip>
          <a:srcRect b="23278" l="68995" r="22609" t="49694"/>
          <a:stretch/>
        </p:blipFill>
        <p:spPr>
          <a:xfrm>
            <a:off x="145426" y="2373425"/>
            <a:ext cx="1506677" cy="2728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of a person holding a passport&#10;&#10;Description automatically generated" id="426" name="Google Shape;426;g2d21611b45c_0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803" y="3429000"/>
            <a:ext cx="3533329" cy="24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d21611b45c_0_47"/>
          <p:cNvSpPr txBox="1"/>
          <p:nvPr/>
        </p:nvSpPr>
        <p:spPr>
          <a:xfrm>
            <a:off x="145425" y="622427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EUSS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per i bambini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dfabcb01b9_0_0"/>
          <p:cNvSpPr txBox="1"/>
          <p:nvPr/>
        </p:nvSpPr>
        <p:spPr>
          <a:xfrm>
            <a:off x="870472" y="925175"/>
            <a:ext cx="10434900" cy="3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Occorre fare una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nuova richiesta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da capo seguendo la procedura “standard”.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può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presentare la domanda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non appena uno dei genitori ha fatto richiesta di settled status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(senza aspettare la decisione finale), ma l’esito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dipenderà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da quello della richiesta del genitore.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•"/>
            </a:pPr>
            <a:r>
              <a:rPr lang="en-GB" sz="2100">
                <a:latin typeface="Roboto"/>
                <a:ea typeface="Roboto"/>
                <a:cs typeface="Roboto"/>
                <a:sym typeface="Roboto"/>
              </a:rPr>
              <a:t>I documenti da allegare dipendono dalla base della richiesta, ovvero, se il bambino è un joining family member o ha iniziato a vivere in UK prima del 31/12/2020.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3429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domanda va presentata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prima della scadenza del pre-settled status, e non appena è possibile farlo,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ovvero, quando il genitore presenta la domanda per convertire il suo pre-settled in settled o dopo 5 anni si residenza continua.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g2dfabcb01b9_0_0"/>
          <p:cNvSpPr/>
          <p:nvPr/>
        </p:nvSpPr>
        <p:spPr>
          <a:xfrm>
            <a:off x="-17526" y="-64761"/>
            <a:ext cx="12210900" cy="832200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dfabcb01b9_0_0"/>
          <p:cNvSpPr txBox="1"/>
          <p:nvPr/>
        </p:nvSpPr>
        <p:spPr>
          <a:xfrm>
            <a:off x="1790474" y="81650"/>
            <a:ext cx="8529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 pre-settled a settled status</a:t>
            </a:r>
            <a:r>
              <a:rPr b="1" lang="en-GB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per i bambini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cartoon of a child and child&#10;&#10;Description automatically generated with low confidence" id="436" name="Google Shape;436;g2dfabcb01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976" y="4440707"/>
            <a:ext cx="3210699" cy="263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dfabcb01b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5150" y="4826975"/>
            <a:ext cx="2864833" cy="194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438" name="Google Shape;438;g2dfabcb01b9_0_0"/>
          <p:cNvPicPr preferRelativeResize="0"/>
          <p:nvPr/>
        </p:nvPicPr>
        <p:blipFill rotWithShape="1">
          <a:blip r:embed="rId5">
            <a:alphaModFix/>
          </a:blip>
          <a:srcRect b="19170" l="20625" r="54375" t="11673"/>
          <a:stretch/>
        </p:blipFill>
        <p:spPr>
          <a:xfrm>
            <a:off x="11139804" y="-76151"/>
            <a:ext cx="1053772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2dfabcb01b9_0_0"/>
          <p:cNvSpPr txBox="1"/>
          <p:nvPr/>
        </p:nvSpPr>
        <p:spPr>
          <a:xfrm>
            <a:off x="9328675" y="640140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 per i bambini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9"/>
          <p:cNvSpPr txBox="1"/>
          <p:nvPr/>
        </p:nvSpPr>
        <p:spPr>
          <a:xfrm>
            <a:off x="-106874" y="42375"/>
            <a:ext cx="114012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chemeClr val="lt1"/>
                </a:solidFill>
              </a:rPr>
              <a:t>Da pre-settled a settled per cittadini non-UE: requisiti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0" y="931375"/>
            <a:ext cx="122094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❖"/>
            </a:pP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Aver completato il proprio qualifying period iniziato prima del 31/12/2020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La durata standard è di </a:t>
            </a:r>
            <a:r>
              <a:rPr b="1"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anni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ma potrebbe essere di più in presenza di assenze, o di meno in circostanze particolari.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qualifying period non inizia necessariamente il giorno in cui il richiedente ha iniziato a vivere in UK.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i cittadini non-UE che hanno iniziato a vivere in UK in qualità di familiari di un cittadino UE, il qualifying period inizia nel momento in cui sono diventati familiari del cittadino UE.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9"/>
          <p:cNvSpPr/>
          <p:nvPr/>
        </p:nvSpPr>
        <p:spPr>
          <a:xfrm>
            <a:off x="338500" y="2826675"/>
            <a:ext cx="3861300" cy="39921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9"/>
          <p:cNvSpPr txBox="1"/>
          <p:nvPr/>
        </p:nvSpPr>
        <p:spPr>
          <a:xfrm>
            <a:off x="478275" y="2979100"/>
            <a:ext cx="36084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Ali è un cittadino tunisino e ha pre-settled status come partner duraturo di Lucia, cittadina italiana. Ali e Lucia si sono conosciuti in Italia nel 2016 e hanno convissuto per 3 anni prima che Lucia si trasferisse in UK nel 2019. Ali l’ha raggiunta il 17/08/2019 con un EEA Family Permit e ha poi ottenuto una BRC britannica. Il qualifying period di Ali è iniziato il 17/08/2019, quindi può fare domanda di settled status dal 17/08/2024.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9"/>
          <p:cNvSpPr/>
          <p:nvPr/>
        </p:nvSpPr>
        <p:spPr>
          <a:xfrm>
            <a:off x="7970200" y="2902875"/>
            <a:ext cx="3861300" cy="39159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8170900" y="2984025"/>
            <a:ext cx="35082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Erjona è una cittadina albanese arrivata in UK il 3/09/2017 con un visto studentesco della durata di 3 anni. Il 5/10/2019 si sposa a Londra con Adriaan, cittadino olandese.  Entrambi hanno pre-settled status e non hanno fatto lunghe assenze. Il qualifying period di Erjona inizia il 5/10/2019, quindi, potra’ fare domanda di settled status a partire dal 5/10/2024, sempre che Adriaan abbia presentato la sua domanda di settled status. 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2" name="Google Shape;4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609" y="3092788"/>
            <a:ext cx="2603825" cy="336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453" name="Google Shape;453;p29"/>
          <p:cNvPicPr preferRelativeResize="0"/>
          <p:nvPr/>
        </p:nvPicPr>
        <p:blipFill rotWithShape="1">
          <a:blip r:embed="rId4">
            <a:alphaModFix/>
          </a:blip>
          <a:srcRect b="19170" l="20625" r="54375" t="11673"/>
          <a:stretch/>
        </p:blipFill>
        <p:spPr>
          <a:xfrm>
            <a:off x="11139160" y="-76126"/>
            <a:ext cx="1053635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9"/>
          <p:cNvSpPr txBox="1"/>
          <p:nvPr/>
        </p:nvSpPr>
        <p:spPr>
          <a:xfrm>
            <a:off x="4088113" y="6514575"/>
            <a:ext cx="3928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 per i cittadini non-UE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7"/>
          <p:cNvSpPr txBox="1"/>
          <p:nvPr/>
        </p:nvSpPr>
        <p:spPr>
          <a:xfrm>
            <a:off x="1180225" y="26025"/>
            <a:ext cx="9727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36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Da pre-settled a settled status: requisiti</a:t>
            </a:r>
            <a:endParaRPr i="0" sz="36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7"/>
          <p:cNvSpPr txBox="1"/>
          <p:nvPr/>
        </p:nvSpPr>
        <p:spPr>
          <a:xfrm>
            <a:off x="2726475" y="1540250"/>
            <a:ext cx="92979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i cittadini SEE che hanno un pre-settled che si basa sui propri diritti, il qualifying period si riferisce agli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anni trascorsi nel Regno Unito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qualifying period deve iniziare prima delle 23:00 del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31/12/2020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Fanno eccezione i ricongiungimenti familiari (“joining family members”).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 solito, il qualifying period corrisponde a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5 anni di residenza continua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Tuttavia, la sua durata può variare a seconda della lunghezza e del numero di assenze del richiedente.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qualifying period non corrisponde alle date del pre-settled status!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➢"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Occorre aver </a:t>
            </a:r>
            <a:r>
              <a:rPr b="1" lang="en-GB" sz="2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completato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 5 anni prima di fare domanda.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25" y="1945475"/>
            <a:ext cx="2688300" cy="282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9" name="Google Shape;99;p27"/>
          <p:cNvPicPr preferRelativeResize="0"/>
          <p:nvPr/>
        </p:nvPicPr>
        <p:blipFill rotWithShape="1">
          <a:blip r:embed="rId4">
            <a:alphaModFix/>
          </a:blip>
          <a:srcRect b="19171" l="20625" r="54375" t="11672"/>
          <a:stretch/>
        </p:blipFill>
        <p:spPr>
          <a:xfrm>
            <a:off x="11139150" y="-70925"/>
            <a:ext cx="1025615" cy="8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/>
          <p:nvPr/>
        </p:nvSpPr>
        <p:spPr>
          <a:xfrm>
            <a:off x="0" y="762000"/>
            <a:ext cx="11879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Aver c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ompletato il proprio qualifying period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La durata standard è di 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anni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ma potrebbe essere di più in presenza di assenze, o di meno in circostanze particolari.</a:t>
            </a:r>
            <a:endParaRPr/>
          </a:p>
        </p:txBody>
      </p:sp>
      <p:sp>
        <p:nvSpPr>
          <p:cNvPr id="101" name="Google Shape;101;p27"/>
          <p:cNvSpPr txBox="1"/>
          <p:nvPr/>
        </p:nvSpPr>
        <p:spPr>
          <a:xfrm>
            <a:off x="239575" y="5151700"/>
            <a:ext cx="118797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Passare il “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uitability assessment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”: occhio 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precedenti penali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UK e all’estero. Se hai dubbi, contatta un legale esperto per un consiglio!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 aver fatto troppe assenze, cioè aver mantenuto la propria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residenza continua</a:t>
            </a:r>
            <a:r>
              <a:rPr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02" name="Google Shape;102;p27"/>
          <p:cNvSpPr txBox="1"/>
          <p:nvPr/>
        </p:nvSpPr>
        <p:spPr>
          <a:xfrm>
            <a:off x="9595850" y="646335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i requisiti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e122be671e_0_14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e122be671e_0_14"/>
          <p:cNvSpPr txBox="1"/>
          <p:nvPr/>
        </p:nvSpPr>
        <p:spPr>
          <a:xfrm>
            <a:off x="-228863" y="57522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chemeClr val="lt1"/>
                </a:solidFill>
              </a:rPr>
              <a:t>Da pre-settled a settled per cittadini non-UE: requisiti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e122be671e_0_14"/>
          <p:cNvSpPr txBox="1"/>
          <p:nvPr/>
        </p:nvSpPr>
        <p:spPr>
          <a:xfrm>
            <a:off x="487625" y="895825"/>
            <a:ext cx="115629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legame familiare con il cittadino UE deve essere ancora esistente al momento della richiesta di settled status.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la relazione tra il cittadino non-UE e il familiare UE non esiste più, bisogna verificare se il richiedente può ancora fare domanda di settled status.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 stesso vale se il familiare UE non vive più in UK.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familiare UE deve avere ottenuto o aver presentato domanda di settled status.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Passare il “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Suitability Assessment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”: occhio 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precedenti penali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UK e all’estero.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Roboto"/>
              <a:buChar char="❖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Aver mantenuto la propria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residenza continua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g2e122be671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300" y="3863450"/>
            <a:ext cx="4806700" cy="26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e122be671e_0_14"/>
          <p:cNvSpPr/>
          <p:nvPr/>
        </p:nvSpPr>
        <p:spPr>
          <a:xfrm>
            <a:off x="1150175" y="4665575"/>
            <a:ext cx="3357900" cy="2012100"/>
          </a:xfrm>
          <a:prstGeom prst="rect">
            <a:avLst/>
          </a:prstGeom>
          <a:solidFill>
            <a:srgbClr val="1377C1">
              <a:alpha val="2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e122be671e_0_14"/>
          <p:cNvSpPr txBox="1"/>
          <p:nvPr/>
        </p:nvSpPr>
        <p:spPr>
          <a:xfrm>
            <a:off x="8505875" y="6505950"/>
            <a:ext cx="3928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 per i cittadini non-UE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466" name="Google Shape;466;g2e122be671e_0_14"/>
          <p:cNvPicPr preferRelativeResize="0"/>
          <p:nvPr/>
        </p:nvPicPr>
        <p:blipFill rotWithShape="1">
          <a:blip r:embed="rId4">
            <a:alphaModFix/>
          </a:blip>
          <a:srcRect b="19170" l="20625" r="54375" t="11673"/>
          <a:stretch/>
        </p:blipFill>
        <p:spPr>
          <a:xfrm>
            <a:off x="11139925" y="-53350"/>
            <a:ext cx="1053649" cy="8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2e122be671e_0_14"/>
          <p:cNvSpPr txBox="1"/>
          <p:nvPr/>
        </p:nvSpPr>
        <p:spPr>
          <a:xfrm>
            <a:off x="1150175" y="4789650"/>
            <a:ext cx="3285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 requisiti per il settled status per coloro che hanno un pre-settled tramite ricongiungimento familiare sono simili, sia che il richiedente sia un cittadino UE che non-UE. Ciò che cambia è quando inizia il qualifying period. Contattateci se avete dubbi! 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e122be671e_0_2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e122be671e_0_2"/>
          <p:cNvSpPr txBox="1"/>
          <p:nvPr/>
        </p:nvSpPr>
        <p:spPr>
          <a:xfrm>
            <a:off x="3324925" y="1094500"/>
            <a:ext cx="8526000" cy="51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Bisogna presentare una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nuova richiesta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Si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può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iniziare scannerizzando la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propria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BRC (se valida) tramite l’app EU Exit: ID Document Check.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Altrimenti, si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può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fare domanda compilando l’application online e inviando il proprio documento via posta.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 può inserire il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NIN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utile per i controlli sulla residenza continua.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richieste, bisogna caricare prove di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residenza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Occorre fornire l’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UAN del proprio pre-settled status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Servono anche l’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UAN del settled status del proprio familiare UE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 prove della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relazione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per esempio,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certificato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 nascita o di matrimonio, dipende dalla relazione con il cittadino UE.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200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e122be671e_0_2"/>
          <p:cNvSpPr txBox="1"/>
          <p:nvPr/>
        </p:nvSpPr>
        <p:spPr>
          <a:xfrm>
            <a:off x="-276063" y="70622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chemeClr val="lt1"/>
                </a:solidFill>
              </a:rPr>
              <a:t>Procedura e prove da presentare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2e122be671e_0_2"/>
          <p:cNvPicPr preferRelativeResize="0"/>
          <p:nvPr/>
        </p:nvPicPr>
        <p:blipFill rotWithShape="1">
          <a:blip r:embed="rId3">
            <a:alphaModFix/>
          </a:blip>
          <a:srcRect b="0" l="0" r="8206" t="46443"/>
          <a:stretch/>
        </p:blipFill>
        <p:spPr>
          <a:xfrm>
            <a:off x="215450" y="1018025"/>
            <a:ext cx="2966325" cy="2075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ymbol, logo, graphics, flag&#10;&#10;Description automatically generated" id="477" name="Google Shape;477;g2e122be671e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288" y="3647701"/>
            <a:ext cx="2936651" cy="279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478" name="Google Shape;478;g2e122be671e_0_2"/>
          <p:cNvPicPr preferRelativeResize="0"/>
          <p:nvPr/>
        </p:nvPicPr>
        <p:blipFill rotWithShape="1">
          <a:blip r:embed="rId5">
            <a:alphaModFix/>
          </a:blip>
          <a:srcRect b="19170" l="20625" r="54375" t="11673"/>
          <a:stretch/>
        </p:blipFill>
        <p:spPr>
          <a:xfrm>
            <a:off x="11139935" y="-76151"/>
            <a:ext cx="1053635" cy="8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2e122be671e_0_2"/>
          <p:cNvSpPr txBox="1"/>
          <p:nvPr/>
        </p:nvSpPr>
        <p:spPr>
          <a:xfrm>
            <a:off x="8201075" y="6505950"/>
            <a:ext cx="3928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per i cittadini non-UE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e140409232_0_16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e140409232_0_16"/>
          <p:cNvSpPr txBox="1"/>
          <p:nvPr/>
        </p:nvSpPr>
        <p:spPr>
          <a:xfrm>
            <a:off x="4576925" y="1248250"/>
            <a:ext cx="6707700" cy="4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Molte delle Biometric Residence Cards scadranno il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31 dicembre 2024.</a:t>
            </a:r>
            <a:endParaRPr b="1"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Questo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perché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Home Office pianifica di passare a un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sistema interamente digitale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anche per i cittadini non-EU a partire dal 1 gennaio 2025.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 momento, p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 dare prova dei propri diritti in UK occorre fornire uno share code a chi lo richiede.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BRC serve solo per entrare nel Paese.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Dal 1 gennaio 2025, </a:t>
            </a:r>
            <a:r>
              <a:rPr b="1" lang="en-GB" sz="21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non servirà più la BRC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per entrare in UK, ma un passaporto valido collegato al proprio status.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rtl="0" algn="l"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Bisogna inoltre essere pronti a dar prova del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proprio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status digitale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all'imbarco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all’estero e in dogana in UK. 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200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e140409232_0_16"/>
          <p:cNvSpPr txBox="1"/>
          <p:nvPr/>
        </p:nvSpPr>
        <p:spPr>
          <a:xfrm>
            <a:off x="-276063" y="70622"/>
            <a:ext cx="12193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chemeClr val="lt1"/>
                </a:solidFill>
              </a:rPr>
              <a:t>Cosa succede dopo il 31 dicembre 2024?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g2e140409232_0_16"/>
          <p:cNvPicPr preferRelativeResize="0"/>
          <p:nvPr/>
        </p:nvPicPr>
        <p:blipFill rotWithShape="1">
          <a:blip r:embed="rId3">
            <a:alphaModFix/>
          </a:blip>
          <a:srcRect b="0" l="0" r="6112" t="0"/>
          <a:stretch/>
        </p:blipFill>
        <p:spPr>
          <a:xfrm>
            <a:off x="1612986" y="883325"/>
            <a:ext cx="1459084" cy="25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2e140409232_0_16"/>
          <p:cNvPicPr preferRelativeResize="0"/>
          <p:nvPr/>
        </p:nvPicPr>
        <p:blipFill rotWithShape="1">
          <a:blip r:embed="rId4">
            <a:alphaModFix/>
          </a:blip>
          <a:srcRect b="29441" l="16439" r="42399" t="26760"/>
          <a:stretch/>
        </p:blipFill>
        <p:spPr>
          <a:xfrm>
            <a:off x="120650" y="4147450"/>
            <a:ext cx="4451352" cy="266424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2e140409232_0_16"/>
          <p:cNvSpPr txBox="1"/>
          <p:nvPr/>
        </p:nvSpPr>
        <p:spPr>
          <a:xfrm>
            <a:off x="120650" y="3854350"/>
            <a:ext cx="402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0000"/>
                </a:solidFill>
              </a:rPr>
              <a:t>https://www.gov.uk/view-prove-immigration-status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491" name="Google Shape;491;g2e140409232_0_16"/>
          <p:cNvSpPr txBox="1"/>
          <p:nvPr/>
        </p:nvSpPr>
        <p:spPr>
          <a:xfrm>
            <a:off x="9134650" y="6505950"/>
            <a:ext cx="2995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Novità per i cittadini non-UE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492" name="Google Shape;492;g2e140409232_0_16"/>
          <p:cNvPicPr preferRelativeResize="0"/>
          <p:nvPr/>
        </p:nvPicPr>
        <p:blipFill rotWithShape="1">
          <a:blip r:embed="rId5">
            <a:alphaModFix/>
          </a:blip>
          <a:srcRect b="19170" l="20625" r="54375" t="11673"/>
          <a:stretch/>
        </p:blipFill>
        <p:spPr>
          <a:xfrm>
            <a:off x="11139250" y="-64750"/>
            <a:ext cx="1053649" cy="8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77C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498" name="Google Shape;498;p35"/>
          <p:cNvPicPr preferRelativeResize="0"/>
          <p:nvPr/>
        </p:nvPicPr>
        <p:blipFill rotWithShape="1">
          <a:blip r:embed="rId3">
            <a:alphaModFix/>
          </a:blip>
          <a:srcRect b="19171" l="20625" r="54375" t="11672"/>
          <a:stretch/>
        </p:blipFill>
        <p:spPr>
          <a:xfrm>
            <a:off x="5010073" y="4955038"/>
            <a:ext cx="2173428" cy="176371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5"/>
          <p:cNvSpPr txBox="1"/>
          <p:nvPr/>
        </p:nvSpPr>
        <p:spPr>
          <a:xfrm>
            <a:off x="891925" y="344971"/>
            <a:ext cx="1040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sz="4300">
              <a:solidFill>
                <a:srgbClr val="E4A650"/>
              </a:solidFill>
            </a:endParaRPr>
          </a:p>
        </p:txBody>
      </p:sp>
      <p:sp>
        <p:nvSpPr>
          <p:cNvPr id="500" name="Google Shape;500;p35"/>
          <p:cNvSpPr txBox="1"/>
          <p:nvPr/>
        </p:nvSpPr>
        <p:spPr>
          <a:xfrm>
            <a:off x="1297450" y="1495175"/>
            <a:ext cx="43371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advice@settled.org.uk</a:t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applyeusswales@settled.org.uk</a:t>
            </a:r>
            <a:r>
              <a:rPr b="1" lang="en-GB" sz="2100">
                <a:solidFill>
                  <a:schemeClr val="lt1"/>
                </a:solidFill>
              </a:rPr>
              <a:t> </a:t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0330 223 5336 #4</a:t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Settled_Italian Forum </a:t>
            </a:r>
            <a:endParaRPr sz="1500"/>
          </a:p>
        </p:txBody>
      </p:sp>
      <p:sp>
        <p:nvSpPr>
          <p:cNvPr id="501" name="Google Shape;501;p35"/>
          <p:cNvSpPr txBox="1"/>
          <p:nvPr/>
        </p:nvSpPr>
        <p:spPr>
          <a:xfrm>
            <a:off x="3141775" y="223700"/>
            <a:ext cx="591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Hai bisogno del nostro aiuto?</a:t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2" name="Google Shape;50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01500" y="5971924"/>
            <a:ext cx="692075" cy="88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625" y="2869774"/>
            <a:ext cx="356250" cy="3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575" y="1521474"/>
            <a:ext cx="356250" cy="3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8500" y="2242812"/>
            <a:ext cx="422475" cy="4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625" y="3476547"/>
            <a:ext cx="356250" cy="3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61589" y="1357775"/>
            <a:ext cx="5764486" cy="2889600"/>
          </a:xfrm>
          <a:prstGeom prst="rect">
            <a:avLst/>
          </a:prstGeom>
          <a:noFill/>
          <a:ln cap="flat" cmpd="sng" w="38100">
            <a:solidFill>
              <a:srgbClr val="E4A65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131075" y="5397375"/>
            <a:ext cx="5685000" cy="1074900"/>
          </a:xfrm>
          <a:prstGeom prst="rect">
            <a:avLst/>
          </a:prstGeom>
          <a:solidFill>
            <a:srgbClr val="1377C1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874825" y="892025"/>
            <a:ext cx="5993400" cy="57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Devi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aver vissuto nel Regno Unito per almeno</a:t>
            </a:r>
            <a:r>
              <a:rPr lang="en-GB" sz="1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6 mesi in ciascun periodo di 12 mesi</a:t>
            </a: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 tuo qualifying period.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 assenze superiori a 180 giorni in qualsiasi periodo di 12 mesi,</a:t>
            </a:r>
            <a:r>
              <a:rPr lang="en-GB" sz="1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la residenza continua viene interrotta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 meno che non ci si possa avvalere di un'eccezione.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333333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 180 gior</a:t>
            </a:r>
            <a:r>
              <a:rPr lang="en-GB" sz="1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ni sono calcolati come la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somma di tutti i giorni di assenza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 si sono verificati in QUALSIASI ciclo di 12 mesi</a:t>
            </a: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compreso nel qualifying period.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 solo se si era presenti o meno fisicamente nel Regno Unito.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giorni di partenza e arrivo non sono considerati giorni di assenza.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Una volta completato il qualifying period il conteggio delle assenze si interrompe.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950213" y="970727"/>
            <a:ext cx="2725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rgbClr val="B18BB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GB" sz="2900" u="none" cap="none" strike="noStrike">
                <a:solidFill>
                  <a:srgbClr val="B18BBF"/>
                </a:solidFill>
                <a:latin typeface="Arial"/>
                <a:ea typeface="Arial"/>
                <a:cs typeface="Arial"/>
                <a:sym typeface="Arial"/>
              </a:rPr>
              <a:t>/12</a:t>
            </a:r>
            <a:r>
              <a:rPr b="0" i="0" lang="en-GB" sz="2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GB" sz="3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3800">
                <a:solidFill>
                  <a:srgbClr val="B18BBF"/>
                </a:solidFill>
              </a:rPr>
              <a:t>mesi</a:t>
            </a:r>
            <a:r>
              <a:rPr b="0" i="0" lang="en-GB" sz="3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3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282928" y="1590953"/>
            <a:ext cx="5451029" cy="3572154"/>
            <a:chOff x="58468" y="1247196"/>
            <a:chExt cx="6765582" cy="4580272"/>
          </a:xfrm>
        </p:grpSpPr>
        <p:pic>
          <p:nvPicPr>
            <p:cNvPr descr="Picture 4" id="113" name="Google Shape;11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4810710">
              <a:off x="4277486" y="736759"/>
              <a:ext cx="188961" cy="1627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4" name="Google Shape;11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644797">
              <a:off x="4523233" y="1366238"/>
              <a:ext cx="188961" cy="950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6260427">
              <a:off x="4624530" y="1604427"/>
              <a:ext cx="188961" cy="795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6" name="Google Shape;11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940247">
              <a:off x="4983847" y="2160763"/>
              <a:ext cx="188961" cy="1613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7" name="Google Shape;11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883206">
              <a:off x="4953043" y="2151852"/>
              <a:ext cx="188961" cy="135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698320">
              <a:off x="4917627" y="2090164"/>
              <a:ext cx="188961" cy="116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4" id="119" name="Google Shape;1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446700">
              <a:off x="4871643" y="2018559"/>
              <a:ext cx="188962" cy="974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oman-Travel.png" id="120" name="Google Shape;12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06955" y="2192158"/>
              <a:ext cx="2217095" cy="248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bsencesWheel.png" id="121" name="Google Shape;12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468" y="1247196"/>
              <a:ext cx="4864762" cy="458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2"/>
          <p:cNvSpPr txBox="1"/>
          <p:nvPr/>
        </p:nvSpPr>
        <p:spPr>
          <a:xfrm>
            <a:off x="-185347" y="71836"/>
            <a:ext cx="12193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Assenze e residenza continua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rgbClr val="E4A6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200747" y="5610267"/>
            <a:ext cx="56154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Il calcolo delle assenze deve iniziare dalla stessa data in cui inizia il qualifying period. </a:t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" name="Google Shape;124;p2"/>
          <p:cNvCxnSpPr/>
          <p:nvPr/>
        </p:nvCxnSpPr>
        <p:spPr>
          <a:xfrm>
            <a:off x="5874831" y="970729"/>
            <a:ext cx="0" cy="5471400"/>
          </a:xfrm>
          <a:prstGeom prst="straightConnector1">
            <a:avLst/>
          </a:prstGeom>
          <a:noFill/>
          <a:ln cap="flat" cmpd="sng" w="9525">
            <a:solidFill>
              <a:srgbClr val="E4A6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2"/>
          <p:cNvSpPr txBox="1"/>
          <p:nvPr/>
        </p:nvSpPr>
        <p:spPr>
          <a:xfrm>
            <a:off x="9561775" y="647227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i requisiti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126" name="Google Shape;126;p2"/>
          <p:cNvPicPr preferRelativeResize="0"/>
          <p:nvPr/>
        </p:nvPicPr>
        <p:blipFill rotWithShape="1">
          <a:blip r:embed="rId6">
            <a:alphaModFix/>
          </a:blip>
          <a:srcRect b="19171" l="20625" r="54375" t="11672"/>
          <a:stretch/>
        </p:blipFill>
        <p:spPr>
          <a:xfrm>
            <a:off x="11139925" y="-76075"/>
            <a:ext cx="1025615" cy="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7649150" y="871850"/>
            <a:ext cx="4467300" cy="4286700"/>
          </a:xfrm>
          <a:prstGeom prst="roundRect">
            <a:avLst>
              <a:gd fmla="val 505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-28974" y="11191"/>
            <a:ext cx="12209523" cy="832265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1377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3957300" y="896098"/>
            <a:ext cx="3615300" cy="5139900"/>
          </a:xfrm>
          <a:prstGeom prst="roundRect">
            <a:avLst>
              <a:gd fmla="val 505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6"/>
          <p:cNvGrpSpPr/>
          <p:nvPr/>
        </p:nvGrpSpPr>
        <p:grpSpPr>
          <a:xfrm>
            <a:off x="7858123" y="472566"/>
            <a:ext cx="1657153" cy="2194687"/>
            <a:chOff x="3781223" y="280732"/>
            <a:chExt cx="1657153" cy="2194687"/>
          </a:xfrm>
        </p:grpSpPr>
        <p:grpSp>
          <p:nvGrpSpPr>
            <p:cNvPr id="136" name="Google Shape;136;p6"/>
            <p:cNvGrpSpPr/>
            <p:nvPr/>
          </p:nvGrpSpPr>
          <p:grpSpPr>
            <a:xfrm>
              <a:off x="3938469" y="280732"/>
              <a:ext cx="1499907" cy="2194687"/>
              <a:chOff x="345012" y="33238"/>
              <a:chExt cx="2006751" cy="3128665"/>
            </a:xfrm>
          </p:grpSpPr>
          <p:pic>
            <p:nvPicPr>
              <p:cNvPr descr="Woman-Travel.png" id="137" name="Google Shape;137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42756" r="0" t="0"/>
              <a:stretch/>
            </p:blipFill>
            <p:spPr>
              <a:xfrm>
                <a:off x="1082612" y="33238"/>
                <a:ext cx="1269151" cy="248937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8" name="Google Shape;138;p6"/>
              <p:cNvGrpSpPr/>
              <p:nvPr/>
            </p:nvGrpSpPr>
            <p:grpSpPr>
              <a:xfrm>
                <a:off x="345012" y="436381"/>
                <a:ext cx="1654369" cy="2725522"/>
                <a:chOff x="4867017" y="1393863"/>
                <a:chExt cx="2160816" cy="3482513"/>
              </a:xfrm>
            </p:grpSpPr>
            <p:pic>
              <p:nvPicPr>
                <p:cNvPr id="139" name="Google Shape;139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4867017" y="1393863"/>
                  <a:ext cx="2160816" cy="34825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40" name="Google Shape;140;p6"/>
                <p:cNvCxnSpPr/>
                <p:nvPr/>
              </p:nvCxnSpPr>
              <p:spPr>
                <a:xfrm>
                  <a:off x="5817859" y="2308708"/>
                  <a:ext cx="0" cy="285249"/>
                </a:xfrm>
                <a:prstGeom prst="straightConnector1">
                  <a:avLst/>
                </a:prstGeom>
                <a:solidFill>
                  <a:srgbClr val="00B8FF"/>
                </a:solidFill>
                <a:ln cap="flat" cmpd="sng" w="9525">
                  <a:solidFill>
                    <a:srgbClr val="595959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41" name="Google Shape;141;p6"/>
            <p:cNvSpPr/>
            <p:nvPr/>
          </p:nvSpPr>
          <p:spPr>
            <a:xfrm rot="443154">
              <a:off x="4157943" y="1501442"/>
              <a:ext cx="1174687" cy="324887"/>
            </a:xfrm>
            <a:prstGeom prst="roundRect">
              <a:avLst>
                <a:gd fmla="val 16667" name="adj"/>
              </a:avLst>
            </a:prstGeom>
            <a:solidFill>
              <a:srgbClr val="00B8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Times New Roman"/>
                <a:buNone/>
              </a:pPr>
              <a:r>
                <a:rPr b="1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IMPORTANT</a:t>
              </a:r>
              <a:endPara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781223" y="1064756"/>
              <a:ext cx="581776" cy="571186"/>
            </a:xfrm>
            <a:prstGeom prst="star12">
              <a:avLst>
                <a:gd fmla="val 37500" name="adj"/>
              </a:avLst>
            </a:prstGeom>
            <a:solidFill>
              <a:srgbClr val="FFC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6"/>
          <p:cNvSpPr/>
          <p:nvPr/>
        </p:nvSpPr>
        <p:spPr>
          <a:xfrm>
            <a:off x="68058" y="883056"/>
            <a:ext cx="3786656" cy="5888393"/>
          </a:xfrm>
          <a:prstGeom prst="roundRect">
            <a:avLst>
              <a:gd fmla="val 666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4555"/>
          <a:stretch/>
        </p:blipFill>
        <p:spPr>
          <a:xfrm>
            <a:off x="10367276" y="1053799"/>
            <a:ext cx="1520398" cy="14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7654550" y="3089775"/>
            <a:ext cx="45261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hai già una lunga assenza per un motivo importante, puoi giustificarne un’altra purché almeno una delle due fosse dovuta al Covid-19, e l'altra a un motivo importante diverso dal Covid.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qualifying period durerà più di 5 anni.</a:t>
            </a:r>
            <a:endParaRPr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3991050" y="3032546"/>
            <a:ext cx="36402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Un’assenza superiore ai 12 mesi e inferiore ai 24 mesi è permessa solo se dovuta a motivi legati al Covid-19, ad esempio se ti è stato impedito o sconsigliato di non tornare a causa del Covid-19.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Potresti comunque essere idoneo per il settled status, ma il tuo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qualifying period durerà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più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di 5 anni.</a:t>
            </a:r>
            <a:endParaRPr i="0" sz="17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8127654" y="2541131"/>
            <a:ext cx="35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 A</a:t>
            </a:r>
            <a:r>
              <a:rPr b="1"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SSENZE</a:t>
            </a:r>
            <a:endParaRPr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110786" y="2336442"/>
            <a:ext cx="3282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 SINGOLA ASSENZA</a:t>
            </a:r>
            <a:endParaRPr b="1" sz="2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Superiore a 12 mesi</a:t>
            </a:r>
            <a:endParaRPr b="1" sz="2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" name="Google Shape;149;p6"/>
          <p:cNvGrpSpPr/>
          <p:nvPr/>
        </p:nvGrpSpPr>
        <p:grpSpPr>
          <a:xfrm>
            <a:off x="4383321" y="374602"/>
            <a:ext cx="1323653" cy="2021118"/>
            <a:chOff x="345012" y="33238"/>
            <a:chExt cx="2006751" cy="3128665"/>
          </a:xfrm>
        </p:grpSpPr>
        <p:pic>
          <p:nvPicPr>
            <p:cNvPr descr="Woman-Travel.png" id="150" name="Google Shape;150;p6"/>
            <p:cNvPicPr preferRelativeResize="0"/>
            <p:nvPr/>
          </p:nvPicPr>
          <p:blipFill rotWithShape="1">
            <a:blip r:embed="rId3">
              <a:alphaModFix/>
            </a:blip>
            <a:srcRect b="0" l="42756" r="0" t="0"/>
            <a:stretch/>
          </p:blipFill>
          <p:spPr>
            <a:xfrm>
              <a:off x="1082612" y="33238"/>
              <a:ext cx="1269151" cy="24893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" name="Google Shape;151;p6"/>
            <p:cNvGrpSpPr/>
            <p:nvPr/>
          </p:nvGrpSpPr>
          <p:grpSpPr>
            <a:xfrm>
              <a:off x="345012" y="436381"/>
              <a:ext cx="1654369" cy="2725522"/>
              <a:chOff x="4867017" y="1393863"/>
              <a:chExt cx="2160816" cy="3482513"/>
            </a:xfrm>
          </p:grpSpPr>
          <p:pic>
            <p:nvPicPr>
              <p:cNvPr id="152" name="Google Shape;152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67017" y="1393863"/>
                <a:ext cx="2160816" cy="348251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3" name="Google Shape;153;p6"/>
              <p:cNvGrpSpPr/>
              <p:nvPr/>
            </p:nvGrpSpPr>
            <p:grpSpPr>
              <a:xfrm>
                <a:off x="5800001" y="2852607"/>
                <a:ext cx="1102251" cy="576393"/>
                <a:chOff x="6312823" y="2055631"/>
                <a:chExt cx="1102251" cy="580888"/>
              </a:xfrm>
            </p:grpSpPr>
            <p:sp>
              <p:nvSpPr>
                <p:cNvPr id="154" name="Google Shape;154;p6"/>
                <p:cNvSpPr/>
                <p:nvPr/>
              </p:nvSpPr>
              <p:spPr>
                <a:xfrm>
                  <a:off x="6668863" y="2055631"/>
                  <a:ext cx="746211" cy="535169"/>
                </a:xfrm>
                <a:prstGeom prst="parallelogram">
                  <a:avLst>
                    <a:gd fmla="val 25000" name="adj"/>
                  </a:avLst>
                </a:prstGeom>
                <a:solidFill>
                  <a:srgbClr val="FFD10A"/>
                </a:solidFill>
                <a:ln cap="flat" cmpd="sng" w="9525">
                  <a:solidFill>
                    <a:srgbClr val="7F7F7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6"/>
                <p:cNvSpPr/>
                <p:nvPr/>
              </p:nvSpPr>
              <p:spPr>
                <a:xfrm>
                  <a:off x="6312823" y="2590800"/>
                  <a:ext cx="849905" cy="45719"/>
                </a:xfrm>
                <a:prstGeom prst="rect">
                  <a:avLst/>
                </a:prstGeom>
                <a:solidFill>
                  <a:srgbClr val="FFD10A"/>
                </a:solidFill>
                <a:ln cap="flat" cmpd="sng" w="9525">
                  <a:solidFill>
                    <a:srgbClr val="7F7F7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6" name="Google Shape;156;p6"/>
              <p:cNvSpPr/>
              <p:nvPr/>
            </p:nvSpPr>
            <p:spPr>
              <a:xfrm>
                <a:off x="5316063" y="3415561"/>
                <a:ext cx="1608597" cy="110994"/>
              </a:xfrm>
              <a:prstGeom prst="rect">
                <a:avLst/>
              </a:prstGeom>
              <a:solidFill>
                <a:srgbClr val="5EADE4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459166">
                <a:off x="5463688" y="3555866"/>
                <a:ext cx="72553" cy="1080527"/>
              </a:xfrm>
              <a:prstGeom prst="parallelogram">
                <a:avLst>
                  <a:gd fmla="val 25000" name="adj"/>
                </a:avLst>
              </a:prstGeom>
              <a:solidFill>
                <a:srgbClr val="5EADE4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 rot="-275441">
                <a:off x="6710041" y="3567673"/>
                <a:ext cx="72553" cy="1080527"/>
              </a:xfrm>
              <a:prstGeom prst="parallelogram">
                <a:avLst>
                  <a:gd fmla="val 25000" name="adj"/>
                </a:avLst>
              </a:prstGeom>
              <a:solidFill>
                <a:srgbClr val="5EADE4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 rot="-275441">
                <a:off x="6355947" y="3544002"/>
                <a:ext cx="72553" cy="1080527"/>
              </a:xfrm>
              <a:prstGeom prst="parallelogram">
                <a:avLst>
                  <a:gd fmla="val 25000" name="adj"/>
                </a:avLst>
              </a:prstGeom>
              <a:solidFill>
                <a:srgbClr val="5EADE4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534142">
                <a:off x="5279787" y="3539998"/>
                <a:ext cx="72553" cy="1080527"/>
              </a:xfrm>
              <a:prstGeom prst="parallelogram">
                <a:avLst>
                  <a:gd fmla="val 25000" name="adj"/>
                </a:avLst>
              </a:prstGeom>
              <a:solidFill>
                <a:srgbClr val="5EADE4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5528396" y="2308708"/>
                <a:ext cx="578925" cy="285249"/>
              </a:xfrm>
              <a:prstGeom prst="flowChartPreparation">
                <a:avLst/>
              </a:prstGeom>
              <a:solidFill>
                <a:srgbClr val="C1DE61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2" name="Google Shape;162;p6"/>
              <p:cNvCxnSpPr>
                <a:stCxn id="161" idx="0"/>
                <a:endCxn id="161" idx="2"/>
              </p:cNvCxnSpPr>
              <p:nvPr/>
            </p:nvCxnSpPr>
            <p:spPr>
              <a:xfrm>
                <a:off x="5817859" y="2308708"/>
                <a:ext cx="0" cy="285300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 rot="10800000">
                <a:off x="5517416" y="2450272"/>
                <a:ext cx="258720" cy="9421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6"/>
              <p:cNvCxnSpPr>
                <a:stCxn id="161" idx="3"/>
              </p:cNvCxnSpPr>
              <p:nvPr/>
            </p:nvCxnSpPr>
            <p:spPr>
              <a:xfrm flipH="1">
                <a:off x="5880521" y="2451333"/>
                <a:ext cx="226800" cy="17700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65" name="Google Shape;165;p6"/>
          <p:cNvGrpSpPr/>
          <p:nvPr/>
        </p:nvGrpSpPr>
        <p:grpSpPr>
          <a:xfrm>
            <a:off x="893048" y="374594"/>
            <a:ext cx="1323653" cy="2021118"/>
            <a:chOff x="345012" y="33238"/>
            <a:chExt cx="2006751" cy="3128665"/>
          </a:xfrm>
        </p:grpSpPr>
        <p:pic>
          <p:nvPicPr>
            <p:cNvPr descr="Woman-Travel.png" id="166" name="Google Shape;166;p6"/>
            <p:cNvPicPr preferRelativeResize="0"/>
            <p:nvPr/>
          </p:nvPicPr>
          <p:blipFill rotWithShape="1">
            <a:blip r:embed="rId3">
              <a:alphaModFix/>
            </a:blip>
            <a:srcRect b="0" l="42756" r="0" t="0"/>
            <a:stretch/>
          </p:blipFill>
          <p:spPr>
            <a:xfrm>
              <a:off x="1082612" y="33238"/>
              <a:ext cx="1269151" cy="24893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7" name="Google Shape;167;p6"/>
            <p:cNvGrpSpPr/>
            <p:nvPr/>
          </p:nvGrpSpPr>
          <p:grpSpPr>
            <a:xfrm>
              <a:off x="345012" y="436381"/>
              <a:ext cx="1654369" cy="2725522"/>
              <a:chOff x="4867017" y="1393863"/>
              <a:chExt cx="2160816" cy="3482513"/>
            </a:xfrm>
          </p:grpSpPr>
          <p:pic>
            <p:nvPicPr>
              <p:cNvPr id="168" name="Google Shape;168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67017" y="1393863"/>
                <a:ext cx="2160816" cy="34825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9" name="Google Shape;169;p6"/>
              <p:cNvSpPr/>
              <p:nvPr/>
            </p:nvSpPr>
            <p:spPr>
              <a:xfrm>
                <a:off x="5528396" y="2308708"/>
                <a:ext cx="578925" cy="285249"/>
              </a:xfrm>
              <a:prstGeom prst="flowChartPreparation">
                <a:avLst/>
              </a:prstGeom>
              <a:solidFill>
                <a:srgbClr val="C1DE61"/>
              </a:solidFill>
              <a:ln cap="flat" cmpd="sng" w="9525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0" name="Google Shape;170;p6"/>
              <p:cNvCxnSpPr>
                <a:stCxn id="169" idx="0"/>
                <a:endCxn id="169" idx="2"/>
              </p:cNvCxnSpPr>
              <p:nvPr/>
            </p:nvCxnSpPr>
            <p:spPr>
              <a:xfrm>
                <a:off x="5817859" y="2308708"/>
                <a:ext cx="0" cy="285300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6"/>
              <p:cNvCxnSpPr/>
              <p:nvPr/>
            </p:nvCxnSpPr>
            <p:spPr>
              <a:xfrm rot="10800000">
                <a:off x="5517416" y="2450272"/>
                <a:ext cx="258720" cy="9421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6"/>
              <p:cNvCxnSpPr>
                <a:stCxn id="169" idx="3"/>
              </p:cNvCxnSpPr>
              <p:nvPr/>
            </p:nvCxnSpPr>
            <p:spPr>
              <a:xfrm flipH="1">
                <a:off x="5880521" y="2451333"/>
                <a:ext cx="226800" cy="17700"/>
              </a:xfrm>
              <a:prstGeom prst="straightConnector1">
                <a:avLst/>
              </a:prstGeom>
              <a:solidFill>
                <a:srgbClr val="00B8FF"/>
              </a:solidFill>
              <a:ln cap="flat" cmpd="sng" w="9525">
                <a:solidFill>
                  <a:srgbClr val="59595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73" name="Google Shape;173;p6"/>
          <p:cNvSpPr txBox="1"/>
          <p:nvPr/>
        </p:nvSpPr>
        <p:spPr>
          <a:xfrm>
            <a:off x="24044" y="152829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Eccezioni alla regola delle assenze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68050" y="2930000"/>
            <a:ext cx="3722400" cy="3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sei stato assente per 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più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di 180 giorni ma meno di 12 mesi a causa di una motivazione importante, potresti comunque avere diritto al settled status. Alla fine dei tuoi 5 anni di residenza continua, quando fai domanda, devi inviare una lettera che spieghi la tua situazione e le prove per giustificare l'assenza.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Esempi di </a:t>
            </a:r>
            <a:r>
              <a:rPr lang="en-GB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motivazioni importanti</a:t>
            </a:r>
            <a:r>
              <a:rPr lang="en-GB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”: 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Covid-19, trasferta di lavoro, nascita di figli, malattia grave, formazione professionale. La decisione finale è a discrezione del caseworker.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61432" y="2180168"/>
            <a:ext cx="35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 SINGOLA ASSENZA</a:t>
            </a:r>
            <a:endParaRPr b="1" sz="2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Inferiore a 12 mesi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0022922" y="1977504"/>
            <a:ext cx="1119000" cy="5148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10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 rot="443315">
            <a:off x="10691936" y="1661003"/>
            <a:ext cx="1245744" cy="353652"/>
          </a:xfrm>
          <a:prstGeom prst="roundRect">
            <a:avLst>
              <a:gd fmla="val 16667" name="adj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Covid-19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0324716" y="1180390"/>
            <a:ext cx="581700" cy="571200"/>
          </a:xfrm>
          <a:prstGeom prst="star12">
            <a:avLst>
              <a:gd fmla="val 37500" name="adj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7952" y="1323416"/>
            <a:ext cx="1323723" cy="10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79123" y="861227"/>
            <a:ext cx="1053650" cy="1640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6"/>
          <p:cNvCxnSpPr/>
          <p:nvPr/>
        </p:nvCxnSpPr>
        <p:spPr>
          <a:xfrm>
            <a:off x="9753178" y="1468957"/>
            <a:ext cx="0" cy="196800"/>
          </a:xfrm>
          <a:prstGeom prst="straightConnector1">
            <a:avLst/>
          </a:prstGeom>
          <a:solidFill>
            <a:srgbClr val="00B8FF"/>
          </a:solidFill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" name="Google Shape;182;p6"/>
          <p:cNvCxnSpPr/>
          <p:nvPr/>
        </p:nvCxnSpPr>
        <p:spPr>
          <a:xfrm rot="10800000">
            <a:off x="9539286" y="1566534"/>
            <a:ext cx="184200" cy="6600"/>
          </a:xfrm>
          <a:prstGeom prst="straightConnector1">
            <a:avLst/>
          </a:prstGeom>
          <a:solidFill>
            <a:srgbClr val="00B8FF"/>
          </a:solidFill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3" name="Google Shape;183;p6"/>
          <p:cNvCxnSpPr/>
          <p:nvPr/>
        </p:nvCxnSpPr>
        <p:spPr>
          <a:xfrm flipH="1">
            <a:off x="9797773" y="1567366"/>
            <a:ext cx="161400" cy="12300"/>
          </a:xfrm>
          <a:prstGeom prst="straightConnector1">
            <a:avLst/>
          </a:prstGeom>
          <a:solidFill>
            <a:srgbClr val="00B8FF"/>
          </a:solidFill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A picture containing text&#10;&#10;Description automatically generated" id="184" name="Google Shape;184;p6"/>
          <p:cNvPicPr preferRelativeResize="0"/>
          <p:nvPr/>
        </p:nvPicPr>
        <p:blipFill rotWithShape="1">
          <a:blip r:embed="rId8">
            <a:alphaModFix/>
          </a:blip>
          <a:srcRect b="19171" l="20625" r="54375" t="11672"/>
          <a:stretch/>
        </p:blipFill>
        <p:spPr>
          <a:xfrm>
            <a:off x="11251124" y="21799"/>
            <a:ext cx="91057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3427874" y="2482700"/>
            <a:ext cx="105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Oppure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7150245" y="2502775"/>
            <a:ext cx="105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-GB" sz="1800">
                <a:solidFill>
                  <a:srgbClr val="FF0000"/>
                </a:solidFill>
              </a:rPr>
              <a:t>ppure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0702" y="1323416"/>
            <a:ext cx="1323723" cy="10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>
            <a:off x="7601450" y="5328575"/>
            <a:ext cx="4526100" cy="510900"/>
          </a:xfrm>
          <a:prstGeom prst="rect">
            <a:avLst/>
          </a:prstGeom>
          <a:solidFill>
            <a:srgbClr val="1377C1">
              <a:alpha val="2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7630850" y="5328575"/>
            <a:ext cx="44673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Quando un’assenza viene giustificata, quei giorni vengono esclusi dal calcolo delle assenze.</a:t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6"/>
          <p:cNvSpPr/>
          <p:nvPr/>
        </p:nvSpPr>
        <p:spPr>
          <a:xfrm rot="443315">
            <a:off x="5929561" y="1208290"/>
            <a:ext cx="1245744" cy="353652"/>
          </a:xfrm>
          <a:prstGeom prst="roundRect">
            <a:avLst>
              <a:gd fmla="val 16667" name="adj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Covid-19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9328100" y="644212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i requisiti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144825" y="4350475"/>
            <a:ext cx="7201200" cy="25296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 b="4477" l="0" r="0" t="27366"/>
          <a:stretch/>
        </p:blipFill>
        <p:spPr>
          <a:xfrm>
            <a:off x="602712" y="782606"/>
            <a:ext cx="3520267" cy="339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7654742" y="949486"/>
            <a:ext cx="42855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base al numero e alla lunghezza delle assenze, il qualifying period potrebbe aumentare di durata.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presenza di due assenze, una di queste deve essere causata dal Covid-19.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en-GB" sz="1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Prima assenza</a:t>
            </a:r>
            <a:r>
              <a:rPr lang="en-GB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solo i primi 12 mesi di assenza possono essere utilizzati per i tuoi 5 anni di residenza continua.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en-GB" sz="1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Seconda assenza</a:t>
            </a:r>
            <a:r>
              <a:rPr lang="en-GB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solo i primi 6 mesi di assenza possono essere utilizzati per i tuoi 5 anni di residenza continua.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Puoi fare domanda per il settled se puoi dimostrare di aver vissuto nel Regno Unito per 5 anni + X mesi, dove X è il numero di mesi in "eccesso".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3734594" y="941797"/>
            <a:ext cx="300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2 a</a:t>
            </a:r>
            <a:r>
              <a:rPr b="1" lang="en-GB" sz="2400">
                <a:solidFill>
                  <a:srgbClr val="606060"/>
                </a:solidFill>
              </a:rPr>
              <a:t>ssenze superiori ai 6 mesi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36282" y="58241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Effetto</a:t>
            </a: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 delle assenze sul qualifying period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267550" y="4443925"/>
            <a:ext cx="7033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Paola è arrivata nel Regno Unito nel marzo 2019 e ha pre-settled status valido da aprile 2020 ad aprile 2025. Paola ha una "finestra temporale" di 13 mesi per fare domanda per settled status.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Nel 2020 Paola è andata in Italia a causa del Covid-19 ed è tornata dopo 15 mesi nel 2021. Nel 2022, il suo datore di lavoro l'ha mandata all'estero per 9 mesi.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Paola ha 3 mesi in "eccesso" nella prima assenza e avrà altri 3 mesi in "eccesso" nella seconda assenza. Fortunatamente, il suo pre-settled status copre il suo qualifying period per intero.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Woman-Travel.png"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794" y="1826421"/>
            <a:ext cx="2217095" cy="248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9172700" y="6388525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i requisiti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206" name="Google Shape;206;p9"/>
          <p:cNvPicPr preferRelativeResize="0"/>
          <p:nvPr/>
        </p:nvPicPr>
        <p:blipFill rotWithShape="1">
          <a:blip r:embed="rId5">
            <a:alphaModFix/>
          </a:blip>
          <a:srcRect b="19171" l="20625" r="54375" t="11672"/>
          <a:stretch/>
        </p:blipFill>
        <p:spPr>
          <a:xfrm>
            <a:off x="11086135" y="-76126"/>
            <a:ext cx="1053635" cy="85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ffa2bc4b5_0_50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dffa2bc4b5_0_50"/>
          <p:cNvSpPr txBox="1"/>
          <p:nvPr/>
        </p:nvSpPr>
        <p:spPr>
          <a:xfrm>
            <a:off x="-52242" y="105533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Attenzione!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g2dffa2bc4b5_0_50"/>
          <p:cNvSpPr txBox="1"/>
          <p:nvPr/>
        </p:nvSpPr>
        <p:spPr>
          <a:xfrm>
            <a:off x="4380950" y="794800"/>
            <a:ext cx="77559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23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Quando si fa domanda di settled status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ci si assume la responsabilità</a:t>
            </a:r>
            <a:r>
              <a:rPr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delle dichiarazioni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rese a Home Office, a prescindere da precedenti email, checks automatici, records interni o altre circostanze.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È importante essere precisi, e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dire la verità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 sz="1900" u="sng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Non fate domanda di settled status prima di aver completato il qualifying period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nel Regno Unito!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Aver ricevuto e-mail generiche da Home Office non garantisce che riceverete l’estensione del pre-settled status, o che abbiate maturato il diritto al settled status, o altro. Se si hanno dubbi sul proprio status, si può consultare il portale online per verificarne validità e scadenza.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 sz="1900" u="sng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Fate domanda di settled status non appena ne avete i requisiti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(e non prima!).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Non aspettate l'estensione del pre-settled status o il rilascio automatico del settled status!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215" name="Google Shape;215;g2dffa2bc4b5_0_50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11139151" y="-76125"/>
            <a:ext cx="912099" cy="74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dffa2bc4b5_0_50"/>
          <p:cNvPicPr preferRelativeResize="0"/>
          <p:nvPr/>
        </p:nvPicPr>
        <p:blipFill rotWithShape="1">
          <a:blip r:embed="rId4">
            <a:alphaModFix/>
          </a:blip>
          <a:srcRect b="0" l="3625" r="35543" t="3577"/>
          <a:stretch/>
        </p:blipFill>
        <p:spPr>
          <a:xfrm>
            <a:off x="0" y="1348824"/>
            <a:ext cx="4152350" cy="42141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dffa2bc4b5_0_50"/>
          <p:cNvSpPr/>
          <p:nvPr/>
        </p:nvSpPr>
        <p:spPr>
          <a:xfrm>
            <a:off x="430575" y="3966525"/>
            <a:ext cx="3650100" cy="470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g2dffa2bc4b5_0_50"/>
          <p:cNvCxnSpPr/>
          <p:nvPr/>
        </p:nvCxnSpPr>
        <p:spPr>
          <a:xfrm>
            <a:off x="4274631" y="970729"/>
            <a:ext cx="0" cy="5471400"/>
          </a:xfrm>
          <a:prstGeom prst="straightConnector1">
            <a:avLst/>
          </a:prstGeom>
          <a:noFill/>
          <a:ln cap="flat" cmpd="sng" w="9525">
            <a:solidFill>
              <a:srgbClr val="E4A6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2dffa2bc4b5_0_50"/>
          <p:cNvSpPr txBox="1"/>
          <p:nvPr/>
        </p:nvSpPr>
        <p:spPr>
          <a:xfrm>
            <a:off x="9595850" y="6463350"/>
            <a:ext cx="2864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Settled status: i requisiti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-16730" y="-64761"/>
            <a:ext cx="12209523" cy="832265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-52242" y="105533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Novità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2538850" y="870988"/>
            <a:ext cx="9512400" cy="60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23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Se il tuo pre-settled status non copre il tuo qualifying period prolungato, non c'è più bisogno di fare un’altra domanda di pre-settled </a:t>
            </a:r>
            <a:r>
              <a:rPr lang="en-GB" sz="1900"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status</a:t>
            </a:r>
            <a:r>
              <a:rPr lang="en-GB" sz="1900"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I datori di lavoro e i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proprietari di immobili non vedranno più la data di scadenza dei pre-settled status quando controllano lo status di immigrazione dei detentori di pre-settled status.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Home Office concederà automaticamente un'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estensione di 5 anni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ai titolari di pre-settled status che non hanno fatto domanda di settled status prima della scadenza del pre-settled. Ciò avverrà prima della scadenza del pre-settled stesso.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qualifying period deve iniziare sempre prima del 31.12.2020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(questo non si applica ai joining family members). Un’assenza non giustificabile successiva a tale data interrompe la residenza continua e pregiudica il diritto al settled status.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Da quest’anno (2024) Home Office dovrebbe iniziare a convertire automaticamente i pre-settled status in settled status. Ciò avverrà quando i checks automatici tramite i database di HMRC/DWP daranno esito positivo.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228" name="Google Shape;228;p10"/>
          <p:cNvPicPr preferRelativeResize="0"/>
          <p:nvPr/>
        </p:nvPicPr>
        <p:blipFill rotWithShape="1">
          <a:blip r:embed="rId3">
            <a:alphaModFix/>
          </a:blip>
          <a:srcRect b="19171" l="20625" r="54375" t="11672"/>
          <a:stretch/>
        </p:blipFill>
        <p:spPr>
          <a:xfrm>
            <a:off x="11139151" y="-76125"/>
            <a:ext cx="971576" cy="788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0"/>
          <p:cNvGrpSpPr/>
          <p:nvPr/>
        </p:nvGrpSpPr>
        <p:grpSpPr>
          <a:xfrm>
            <a:off x="-72638" y="2057718"/>
            <a:ext cx="2686266" cy="3398522"/>
            <a:chOff x="-72638" y="2057718"/>
            <a:chExt cx="2686266" cy="3398522"/>
          </a:xfrm>
        </p:grpSpPr>
        <p:pic>
          <p:nvPicPr>
            <p:cNvPr id="230" name="Google Shape;23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72638" y="2057718"/>
              <a:ext cx="2686266" cy="3398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0"/>
            <p:cNvSpPr/>
            <p:nvPr/>
          </p:nvSpPr>
          <p:spPr>
            <a:xfrm>
              <a:off x="1326100" y="3476800"/>
              <a:ext cx="319800" cy="134700"/>
            </a:xfrm>
            <a:prstGeom prst="rect">
              <a:avLst/>
            </a:prstGeom>
            <a:solidFill>
              <a:srgbClr val="FFD4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0"/>
          <p:cNvSpPr txBox="1"/>
          <p:nvPr/>
        </p:nvSpPr>
        <p:spPr>
          <a:xfrm>
            <a:off x="8757150" y="6463350"/>
            <a:ext cx="3703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Novità per chi ha pre-settled status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ffa2bc4b5_0_14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dffa2bc4b5_0_14"/>
          <p:cNvSpPr txBox="1"/>
          <p:nvPr/>
        </p:nvSpPr>
        <p:spPr>
          <a:xfrm>
            <a:off x="-52242" y="105533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Residenza continua interrotta: cosa succederà?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2dffa2bc4b5_0_14"/>
          <p:cNvSpPr txBox="1"/>
          <p:nvPr/>
        </p:nvSpPr>
        <p:spPr>
          <a:xfrm>
            <a:off x="184200" y="822150"/>
            <a:ext cx="5843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Consigliamo a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tutti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coloro che hanno assenze oltre il limite di sottoporre il proprio caso ad un advisor abilitato per ricevere un parere sulla propria situazione.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Ottenere un’estensione NON modifica il diritto al settled status. Il periodo di residenza continua </a:t>
            </a:r>
            <a:r>
              <a:rPr b="1" lang="en-GB" sz="19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deve iniziare prima del 31/12/2020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(fanno eccezione i ricongiungimenti familiari).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241" name="Google Shape;241;g2dffa2bc4b5_0_14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11139160" y="-76126"/>
            <a:ext cx="1053635" cy="85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dffa2bc4b5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750" y="1054025"/>
            <a:ext cx="5784999" cy="229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3" name="Google Shape;243;g2dffa2bc4b5_0_14"/>
          <p:cNvSpPr txBox="1"/>
          <p:nvPr/>
        </p:nvSpPr>
        <p:spPr>
          <a:xfrm>
            <a:off x="167899" y="3587975"/>
            <a:ext cx="112095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Ottenere un’estensione NON garantisce che si avrà il pre-settled status fino al termine della stessa.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L’estensione viene di solito ricevuta nel mese precedente alla scadenza. NON è garantito che tutti la riceveranno, e aver ricevuto e-mail generiche inviate a tutti NON garantisce che sarà concessa.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Allo stato attuale delle cose, un pre-settled status che non può più essere convertito in settled status per via di una residenza continua interrotta 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può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essere revocato in futuro. 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Al momento le revoche </a:t>
            </a:r>
            <a:r>
              <a:rPr lang="en-GB" sz="1900"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causate da una residenza continua interrotta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ancora non avvengono: non sono note le tempistiche in cui ciò inizierà, se </a:t>
            </a:r>
            <a:r>
              <a:rPr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inizierà,</a:t>
            </a: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 né le modalità con cui ciò avverrà. Non si possono nemmeno escludere futuri cambiamenti al riguardo.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2dffa2bc4b5_0_14"/>
          <p:cNvSpPr txBox="1"/>
          <p:nvPr/>
        </p:nvSpPr>
        <p:spPr>
          <a:xfrm>
            <a:off x="8581525" y="6514150"/>
            <a:ext cx="3703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Novità per chi ha pre-settled status</a:t>
            </a:r>
            <a:endParaRPr b="1"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12a1e8b36_0_0"/>
          <p:cNvSpPr/>
          <p:nvPr/>
        </p:nvSpPr>
        <p:spPr>
          <a:xfrm>
            <a:off x="-16730" y="-64761"/>
            <a:ext cx="12209400" cy="832200"/>
          </a:xfrm>
          <a:prstGeom prst="rect">
            <a:avLst/>
          </a:prstGeom>
          <a:solidFill>
            <a:srgbClr val="1377C1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e12a1e8b36_0_0"/>
          <p:cNvSpPr txBox="1"/>
          <p:nvPr/>
        </p:nvSpPr>
        <p:spPr>
          <a:xfrm>
            <a:off x="36282" y="58241"/>
            <a:ext cx="12103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lang="en-GB" sz="3200">
                <a:solidFill>
                  <a:srgbClr val="E4A650"/>
                </a:solidFill>
                <a:latin typeface="Roboto"/>
                <a:ea typeface="Roboto"/>
                <a:cs typeface="Roboto"/>
                <a:sym typeface="Roboto"/>
              </a:rPr>
              <a:t>Perdere il pre-settled status</a:t>
            </a:r>
            <a:endParaRPr b="1" i="0" sz="3200" u="none" cap="none" strike="noStrike">
              <a:solidFill>
                <a:srgbClr val="E4A6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text&#10;&#10;Description automatically generated" id="252" name="Google Shape;252;g2e12a1e8b36_0_0"/>
          <p:cNvPicPr preferRelativeResize="0"/>
          <p:nvPr/>
        </p:nvPicPr>
        <p:blipFill rotWithShape="1">
          <a:blip r:embed="rId3">
            <a:alphaModFix/>
          </a:blip>
          <a:srcRect b="19170" l="20625" r="54375" t="11673"/>
          <a:stretch/>
        </p:blipFill>
        <p:spPr>
          <a:xfrm>
            <a:off x="11139925" y="-49673"/>
            <a:ext cx="998100" cy="80992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12a1e8b36_0_0"/>
          <p:cNvSpPr txBox="1"/>
          <p:nvPr/>
        </p:nvSpPr>
        <p:spPr>
          <a:xfrm>
            <a:off x="5939275" y="1805475"/>
            <a:ext cx="63939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Diritti di residenza permanente… </a:t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g2e12a1e8b36_0_0"/>
          <p:cNvSpPr txBox="1"/>
          <p:nvPr/>
        </p:nvSpPr>
        <p:spPr>
          <a:xfrm>
            <a:off x="6420675" y="2674300"/>
            <a:ext cx="19494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…acquisiti </a:t>
            </a: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prima del 21/05/2024</a:t>
            </a:r>
            <a:b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2e12a1e8b36_0_0"/>
          <p:cNvSpPr txBox="1"/>
          <p:nvPr/>
        </p:nvSpPr>
        <p:spPr>
          <a:xfrm>
            <a:off x="9271875" y="2674288"/>
            <a:ext cx="19494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ancora non acquisiti</a:t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g2e12a1e8b36_0_0"/>
          <p:cNvSpPr txBox="1"/>
          <p:nvPr/>
        </p:nvSpPr>
        <p:spPr>
          <a:xfrm>
            <a:off x="2873650" y="3680775"/>
            <a:ext cx="2925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…conclusa </a:t>
            </a: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prima del 21/05/2024, o aveva raggiunto i due anni consecutivi al 21/05/2024</a:t>
            </a:r>
            <a:b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g2e12a1e8b36_0_0"/>
          <p:cNvSpPr txBox="1"/>
          <p:nvPr/>
        </p:nvSpPr>
        <p:spPr>
          <a:xfrm>
            <a:off x="2798788" y="5276800"/>
            <a:ext cx="300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…ancora in corso, e non aveva raggiunto i due anni consecutivi al</a:t>
            </a: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 21/05/2024 </a:t>
            </a:r>
            <a:b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(o è iniziata dopo)</a:t>
            </a:r>
            <a:b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g2e12a1e8b36_0_0"/>
          <p:cNvSpPr txBox="1"/>
          <p:nvPr/>
        </p:nvSpPr>
        <p:spPr>
          <a:xfrm>
            <a:off x="59473" y="4522000"/>
            <a:ext cx="2215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Assenza oltre i 2 anni consecutivi…</a:t>
            </a:r>
            <a:endParaRPr b="1"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2e12a1e8b36_0_0"/>
          <p:cNvSpPr/>
          <p:nvPr/>
        </p:nvSpPr>
        <p:spPr>
          <a:xfrm>
            <a:off x="5798800" y="3429100"/>
            <a:ext cx="6019800" cy="309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e12a1e8b36_0_0"/>
          <p:cNvSpPr/>
          <p:nvPr/>
        </p:nvSpPr>
        <p:spPr>
          <a:xfrm>
            <a:off x="5798800" y="3429100"/>
            <a:ext cx="3003000" cy="154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e12a1e8b36_0_0"/>
          <p:cNvSpPr/>
          <p:nvPr/>
        </p:nvSpPr>
        <p:spPr>
          <a:xfrm>
            <a:off x="5798800" y="3429000"/>
            <a:ext cx="3003000" cy="161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e12a1e8b36_0_0"/>
          <p:cNvSpPr/>
          <p:nvPr/>
        </p:nvSpPr>
        <p:spPr>
          <a:xfrm>
            <a:off x="8801800" y="3429100"/>
            <a:ext cx="3016800" cy="161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e12a1e8b36_0_0"/>
          <p:cNvSpPr txBox="1"/>
          <p:nvPr/>
        </p:nvSpPr>
        <p:spPr>
          <a:xfrm>
            <a:off x="121238" y="537675"/>
            <a:ext cx="121035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Dal 21/05/2024, il pre-settled status </a:t>
            </a: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decade 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si trascorrono 5 anni consecutivi fuori dal Regno Unito (anziché 2).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Come funziona per chi ha fatto lunghe assenze in precedenza? Dipende…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g2e12a1e8b36_0_0" title="File:Yes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4" y="3678825"/>
            <a:ext cx="747300" cy="7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e12a1e8b36_0_0"/>
          <p:cNvSpPr txBox="1"/>
          <p:nvPr/>
        </p:nvSpPr>
        <p:spPr>
          <a:xfrm>
            <a:off x="6696025" y="3678825"/>
            <a:ext cx="2021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Ha ancora il pre-settled status </a:t>
            </a:r>
            <a:endParaRPr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g2e12a1e8b36_0_0" title="File:Yes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0324" y="5260050"/>
            <a:ext cx="747300" cy="7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e12a1e8b36_0_0"/>
          <p:cNvSpPr txBox="1"/>
          <p:nvPr/>
        </p:nvSpPr>
        <p:spPr>
          <a:xfrm>
            <a:off x="8125375" y="5260050"/>
            <a:ext cx="2021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Ha ancora il pre-settled status </a:t>
            </a:r>
            <a:endParaRPr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g2e12a1e8b36_0_0"/>
          <p:cNvSpPr txBox="1"/>
          <p:nvPr/>
        </p:nvSpPr>
        <p:spPr>
          <a:xfrm>
            <a:off x="5867200" y="6012100"/>
            <a:ext cx="594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(lo perderà se l’assenza arriverà a 5 anni consecutivi)</a:t>
            </a:r>
            <a:endParaRPr sz="1600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g2e12a1e8b36_0_0" title="File:Red X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6103" y="3714572"/>
            <a:ext cx="675773" cy="675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0" name="Google Shape;270;g2e12a1e8b36_0_0"/>
          <p:cNvSpPr txBox="1"/>
          <p:nvPr/>
        </p:nvSpPr>
        <p:spPr>
          <a:xfrm>
            <a:off x="9766175" y="3678825"/>
            <a:ext cx="20217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Ha perso il pre-settled status </a:t>
            </a:r>
            <a:endParaRPr sz="1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g2e12a1e8b36_0_0"/>
          <p:cNvSpPr txBox="1"/>
          <p:nvPr/>
        </p:nvSpPr>
        <p:spPr>
          <a:xfrm>
            <a:off x="8910400" y="4385750"/>
            <a:ext cx="279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(anche se appare ancora sul portale governativo)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g2e12a1e8b36_0_0"/>
          <p:cNvSpPr/>
          <p:nvPr/>
        </p:nvSpPr>
        <p:spPr>
          <a:xfrm>
            <a:off x="-16725" y="1709775"/>
            <a:ext cx="5694300" cy="17097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e12a1e8b36_0_0"/>
          <p:cNvSpPr txBox="1"/>
          <p:nvPr/>
        </p:nvSpPr>
        <p:spPr>
          <a:xfrm>
            <a:off x="59475" y="1631250"/>
            <a:ext cx="54594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Essenzialmente,</a:t>
            </a: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ha acquisito i d</a:t>
            </a: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iritti di residenza permanente chi:</a:t>
            </a:r>
            <a:b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1) Ha un pre-settled status.</a:t>
            </a:r>
            <a:b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2) Ha vissuto in UK per (di solito) 5 anni.</a:t>
            </a:r>
            <a:b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3) Ha esercitato i diritti previsti dal trattato (lavorato/studiato/etc).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Dubbi? Contattaci!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" name="Google Shape;274;g2e12a1e8b36_0_0"/>
          <p:cNvCxnSpPr>
            <a:stCxn id="258" idx="3"/>
          </p:cNvCxnSpPr>
          <p:nvPr/>
        </p:nvCxnSpPr>
        <p:spPr>
          <a:xfrm flipH="1" rot="10800000">
            <a:off x="2274973" y="4342750"/>
            <a:ext cx="1066800" cy="5529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g2e12a1e8b36_0_0"/>
          <p:cNvCxnSpPr>
            <a:stCxn id="258" idx="3"/>
          </p:cNvCxnSpPr>
          <p:nvPr/>
        </p:nvCxnSpPr>
        <p:spPr>
          <a:xfrm>
            <a:off x="2274973" y="4895650"/>
            <a:ext cx="998100" cy="6462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g2e12a1e8b36_0_0"/>
          <p:cNvCxnSpPr>
            <a:endCxn id="254" idx="0"/>
          </p:cNvCxnSpPr>
          <p:nvPr/>
        </p:nvCxnSpPr>
        <p:spPr>
          <a:xfrm flipH="1">
            <a:off x="7395375" y="2389900"/>
            <a:ext cx="1679400" cy="284400"/>
          </a:xfrm>
          <a:prstGeom prst="straightConnector1">
            <a:avLst/>
          </a:prstGeom>
          <a:noFill/>
          <a:ln cap="flat" cmpd="sng" w="9525">
            <a:solidFill>
              <a:srgbClr val="1377C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g2e12a1e8b36_0_0"/>
          <p:cNvCxnSpPr>
            <a:endCxn id="255" idx="0"/>
          </p:cNvCxnSpPr>
          <p:nvPr/>
        </p:nvCxnSpPr>
        <p:spPr>
          <a:xfrm>
            <a:off x="9077475" y="2383288"/>
            <a:ext cx="1169100" cy="291000"/>
          </a:xfrm>
          <a:prstGeom prst="straightConnector1">
            <a:avLst/>
          </a:prstGeom>
          <a:noFill/>
          <a:ln cap="flat" cmpd="sng" w="9525">
            <a:solidFill>
              <a:srgbClr val="1377C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g2e12a1e8b36_0_0"/>
          <p:cNvSpPr/>
          <p:nvPr/>
        </p:nvSpPr>
        <p:spPr>
          <a:xfrm>
            <a:off x="59475" y="5599025"/>
            <a:ext cx="2215500" cy="1196100"/>
          </a:xfrm>
          <a:prstGeom prst="rect">
            <a:avLst/>
          </a:prstGeom>
          <a:solidFill>
            <a:srgbClr val="1377C1">
              <a:alpha val="239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e12a1e8b36_0_0"/>
          <p:cNvSpPr txBox="1"/>
          <p:nvPr/>
        </p:nvSpPr>
        <p:spPr>
          <a:xfrm>
            <a:off x="59476" y="5708800"/>
            <a:ext cx="22155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Basta tornare nel Regno Unito per un giorno per azzerare il conteggio</a:t>
            </a:r>
            <a:endParaRPr sz="15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g2e12a1e8b36_0_0"/>
          <p:cNvSpPr txBox="1"/>
          <p:nvPr/>
        </p:nvSpPr>
        <p:spPr>
          <a:xfrm>
            <a:off x="9001225" y="6519075"/>
            <a:ext cx="3703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5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Novità per chi ha pre-settled status</a:t>
            </a:r>
            <a:endParaRPr b="1" sz="15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70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Cristina Tegolo</dc:creator>
</cp:coreProperties>
</file>